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3" r:id="rId1"/>
  </p:sldMasterIdLst>
  <p:notesMasterIdLst>
    <p:notesMasterId r:id="rId32"/>
  </p:notesMasterIdLst>
  <p:handoutMasterIdLst>
    <p:handoutMasterId r:id="rId33"/>
  </p:handoutMasterIdLst>
  <p:sldIdLst>
    <p:sldId id="258" r:id="rId2"/>
    <p:sldId id="259" r:id="rId3"/>
    <p:sldId id="260" r:id="rId4"/>
    <p:sldId id="262" r:id="rId5"/>
    <p:sldId id="261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2" r:id="rId15"/>
    <p:sldId id="271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6" r:id="rId27"/>
    <p:sldId id="287" r:id="rId28"/>
    <p:sldId id="283" r:id="rId29"/>
    <p:sldId id="284" r:id="rId30"/>
    <p:sldId id="285" r:id="rId31"/>
  </p:sldIdLst>
  <p:sldSz cx="12192000" cy="6858000"/>
  <p:notesSz cx="6858000" cy="9144000"/>
  <p:custDataLst>
    <p:tags r:id="rId3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660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63" d="100"/>
          <a:sy n="63" d="100"/>
        </p:scale>
        <p:origin x="3206" y="77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tags" Target="tags/tag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9EA3AF54-BB2A-36E0-2B53-1108BD407C2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7FF0A24-4598-600E-800E-36E21B66F7A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C16645-67FD-413B-9842-87FE454F172F}" type="datetimeFigureOut">
              <a:rPr lang="en-US" smtClean="0"/>
              <a:pPr/>
              <a:t>12/5/2025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AAA360-14F6-4A1A-2DDD-0840D5394C2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1EEA462-1A75-FA81-0030-F751F910D4B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DD83CB-A1BB-420E-9D61-29AC350BAC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2633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A9629E-9570-45F7-A50F-DC60170FF773}" type="datetimeFigureOut">
              <a:rPr lang="en-US" smtClean="0"/>
              <a:pPr/>
              <a:t>12/5/2025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CEAAC4-8DCE-4A0D-9E96-2290A0A3526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8614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814400" y="6549752"/>
            <a:ext cx="6277229" cy="246221"/>
          </a:xfrm>
        </p:spPr>
        <p:txBody>
          <a:bodyPr lIns="0" tIns="0" rIns="0" bIns="0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Department of CSE, ATMECE, </a:t>
            </a:r>
            <a:r>
              <a:rPr lang="en-US" dirty="0" err="1"/>
              <a:t>Mysuru</a:t>
            </a:r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37755" y="6539361"/>
            <a:ext cx="2384742" cy="246221"/>
          </a:xfrm>
        </p:spPr>
        <p:txBody>
          <a:bodyPr lIns="0" tIns="0" rIns="0" bIns="0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F92E0-9731-4BCD-8D35-E9C09DC80E9C}" type="datetime1">
              <a:rPr lang="en-IN" smtClean="0"/>
              <a:t>05-12-2025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9269407" y="6549751"/>
            <a:ext cx="2805620" cy="246221"/>
          </a:xfrm>
        </p:spPr>
        <p:txBody>
          <a:bodyPr lIns="0" tIns="0" rIns="0" bIns="0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0B88D7-7741-46C0-B3EE-0924E171B32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036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2A761F-45EA-CEB3-AD22-F9EBB1B0E0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18ED796-CB2F-EC63-4352-2CF56C0609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EE34F6-7193-A49A-FE1B-37D453BFEC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8C4FE-30BB-4FAA-8368-B02755A49807}" type="datetime1">
              <a:rPr lang="en-IN" smtClean="0"/>
              <a:t>05-12-2025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FDB648-8CCC-FBAC-EC46-E14F10383E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CSE, ATMECE, Mysuru</a:t>
            </a:r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D7210D-3180-8982-EDA7-A872524C9F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9CD6B-C1B8-4314-8139-E6C09BE6966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484919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9D4CD2A-2C67-9048-1765-4C16D06215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BB4A2-9088-4CA7-BAB0-4E7135174748}" type="datetime1">
              <a:rPr lang="en-IN" smtClean="0"/>
              <a:t>05-12-2025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BCF9EE6-1D1B-E228-70D8-8060E2C250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CSE, ATMECE, Mysuru</a:t>
            </a:r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879654-47A3-65F7-46D6-1EF1F7AB1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9CD6B-C1B8-4314-8139-E6C09BE6966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071845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11" Type="http://schemas.openxmlformats.org/officeDocument/2006/relationships/image" Target="../media/image7.png"/><Relationship Id="rId5" Type="http://schemas.openxmlformats.org/officeDocument/2006/relationships/image" Target="../media/image1.png"/><Relationship Id="rId10" Type="http://schemas.openxmlformats.org/officeDocument/2006/relationships/image" Target="../media/image6.jpeg"/><Relationship Id="rId4" Type="http://schemas.openxmlformats.org/officeDocument/2006/relationships/theme" Target="../theme/theme1.xml"/><Relationship Id="rId9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0" y="6461537"/>
            <a:ext cx="12230099" cy="417245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0" y="504289"/>
            <a:ext cx="12160250" cy="201295"/>
          </a:xfrm>
          <a:custGeom>
            <a:avLst/>
            <a:gdLst/>
            <a:ahLst/>
            <a:cxnLst/>
            <a:rect l="l" t="t" r="r" b="b"/>
            <a:pathLst>
              <a:path w="12160250" h="201295">
                <a:moveTo>
                  <a:pt x="12160084" y="0"/>
                </a:moveTo>
                <a:lnTo>
                  <a:pt x="0" y="0"/>
                </a:lnTo>
                <a:lnTo>
                  <a:pt x="0" y="200888"/>
                </a:lnTo>
                <a:lnTo>
                  <a:pt x="6080036" y="200888"/>
                </a:lnTo>
                <a:lnTo>
                  <a:pt x="12160084" y="200888"/>
                </a:lnTo>
                <a:lnTo>
                  <a:pt x="12160084" y="0"/>
                </a:lnTo>
                <a:close/>
              </a:path>
            </a:pathLst>
          </a:custGeom>
          <a:solidFill>
            <a:srgbClr val="75707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-72737" y="504289"/>
            <a:ext cx="12302836" cy="201295"/>
          </a:xfrm>
          <a:custGeom>
            <a:avLst/>
            <a:gdLst/>
            <a:ahLst/>
            <a:cxnLst/>
            <a:rect l="l" t="t" r="r" b="b"/>
            <a:pathLst>
              <a:path w="10855960" h="201295">
                <a:moveTo>
                  <a:pt x="10855794" y="0"/>
                </a:moveTo>
                <a:lnTo>
                  <a:pt x="0" y="0"/>
                </a:lnTo>
                <a:lnTo>
                  <a:pt x="0" y="200888"/>
                </a:lnTo>
                <a:lnTo>
                  <a:pt x="5428081" y="200888"/>
                </a:lnTo>
                <a:lnTo>
                  <a:pt x="10855794" y="200888"/>
                </a:lnTo>
                <a:lnTo>
                  <a:pt x="10855794" y="0"/>
                </a:lnTo>
                <a:close/>
              </a:path>
            </a:pathLst>
          </a:custGeom>
          <a:solidFill>
            <a:srgbClr val="FFB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9" name="bg object 19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207721" y="274254"/>
            <a:ext cx="2442959" cy="713155"/>
          </a:xfrm>
          <a:prstGeom prst="rect">
            <a:avLst/>
          </a:prstGeom>
        </p:spPr>
      </p:pic>
      <p:pic>
        <p:nvPicPr>
          <p:cNvPr id="22" name="bg object 22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0409484" y="282376"/>
            <a:ext cx="733489" cy="673859"/>
          </a:xfrm>
          <a:prstGeom prst="rect">
            <a:avLst/>
          </a:prstGeom>
        </p:spPr>
      </p:pic>
      <p:pic>
        <p:nvPicPr>
          <p:cNvPr id="23" name="bg object 23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9428700" y="126074"/>
            <a:ext cx="1020135" cy="967281"/>
          </a:xfrm>
          <a:prstGeom prst="rect">
            <a:avLst/>
          </a:prstGeom>
        </p:spPr>
      </p:pic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059720" y="6440755"/>
            <a:ext cx="5897663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Department of CSE, ATMECE, </a:t>
            </a:r>
            <a:r>
              <a:rPr lang="en-US" dirty="0" err="1"/>
              <a:t>Mysuru</a:t>
            </a:r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01379" y="6538869"/>
            <a:ext cx="280562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1DBA8C54-11A5-4F8B-9EE6-D42B0C21C2EF}" type="datetime1">
              <a:rPr lang="en-IN" smtClean="0"/>
              <a:t>05-12-2025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9211483" y="6445350"/>
            <a:ext cx="280562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050B88D7-7741-46C0-B3EE-0924E171B32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8" name="Picture 27"/>
          <p:cNvPicPr/>
          <p:nvPr userDrawn="1"/>
        </p:nvPicPr>
        <p:blipFill>
          <a:blip r:embed="rId9"/>
          <a:srcRect l="87247" r="2556" b="38961"/>
          <a:stretch>
            <a:fillRect/>
          </a:stretch>
        </p:blipFill>
        <p:spPr>
          <a:xfrm>
            <a:off x="11222185" y="164044"/>
            <a:ext cx="772756" cy="906492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 userDrawn="1"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95" t="13276" r="3190" b="20189"/>
          <a:stretch/>
        </p:blipFill>
        <p:spPr>
          <a:xfrm>
            <a:off x="138456" y="94698"/>
            <a:ext cx="2512224" cy="984828"/>
          </a:xfrm>
          <a:prstGeom prst="rect">
            <a:avLst/>
          </a:prstGeom>
        </p:spPr>
      </p:pic>
      <p:pic>
        <p:nvPicPr>
          <p:cNvPr id="1026" name="Picture 2" descr="🎉 MIET Achieves GOLD Rating by QS I-GAUGE! 🏆, We are delighted to  announce that MIET has been awarded the prestigious GOLD rating by QS  I-GAUGE, becoming the first institution in Jammu &amp; Kashmir UT to ..."/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5078" y="313550"/>
            <a:ext cx="1061799" cy="580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13622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40" r:id="rId2"/>
    <p:sldLayoutId id="2147483741" r:id="rId3"/>
  </p:sldLayoutIdLst>
  <p:hf hdr="0" dt="0"/>
  <p:txStyles>
    <p:titleStyle>
      <a:lvl1pPr eaLnBrk="1" hangingPunct="1">
        <a:defRPr>
          <a:latin typeface="+mj-lt"/>
          <a:ea typeface="+mj-ea"/>
          <a:cs typeface="+mj-cs"/>
        </a:defRPr>
      </a:lvl1pPr>
    </p:titleStyle>
    <p:body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bodyStyle>
    <p:other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6276CEC7-1DD4-7F2F-822E-74E7EB893CB2}"/>
              </a:ext>
            </a:extLst>
          </p:cNvPr>
          <p:cNvSpPr txBox="1"/>
          <p:nvPr/>
        </p:nvSpPr>
        <p:spPr>
          <a:xfrm>
            <a:off x="1693225" y="1611867"/>
            <a:ext cx="863065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Department of Computer Science and Engineering </a:t>
            </a:r>
            <a:endParaRPr lang="en-IN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C470767-2D59-8DAA-12ED-5C5AFA07276E}"/>
              </a:ext>
            </a:extLst>
          </p:cNvPr>
          <p:cNvSpPr txBox="1"/>
          <p:nvPr/>
        </p:nvSpPr>
        <p:spPr>
          <a:xfrm>
            <a:off x="1165512" y="2763778"/>
            <a:ext cx="968607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SUBJECT TITLE : </a:t>
            </a:r>
            <a:r>
              <a:rPr lang="en-GB" sz="2000" b="1" dirty="0">
                <a:latin typeface="+mj-lt"/>
              </a:rPr>
              <a:t>DIGITAL DESIGN AND COMPUTER ORGANIZATION 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(BCS302) </a:t>
            </a:r>
            <a:endParaRPr lang="en-IN" sz="20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BB0C105-6D84-21FA-E723-294CA4D0EE45}"/>
              </a:ext>
            </a:extLst>
          </p:cNvPr>
          <p:cNvSpPr txBox="1"/>
          <p:nvPr/>
        </p:nvSpPr>
        <p:spPr>
          <a:xfrm>
            <a:off x="4638323" y="3562934"/>
            <a:ext cx="203088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SEMESTER : III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12FB89D-AA6A-DAD7-6C9F-6A1FD9020559}"/>
              </a:ext>
            </a:extLst>
          </p:cNvPr>
          <p:cNvSpPr txBox="1"/>
          <p:nvPr/>
        </p:nvSpPr>
        <p:spPr>
          <a:xfrm>
            <a:off x="4990291" y="4219182"/>
            <a:ext cx="179264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MODULE 3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AD2DE73-F123-E594-4D7A-0FA514A50AF5}"/>
              </a:ext>
            </a:extLst>
          </p:cNvPr>
          <p:cNvSpPr txBox="1"/>
          <p:nvPr/>
        </p:nvSpPr>
        <p:spPr>
          <a:xfrm>
            <a:off x="8682087" y="4997649"/>
            <a:ext cx="345847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2000" dirty="0">
                <a:latin typeface="+mj-lt"/>
              </a:rPr>
              <a:t>Bhavya Dechamma K S </a:t>
            </a:r>
          </a:p>
          <a:p>
            <a:pPr algn="ctr"/>
            <a:r>
              <a:rPr lang="en-IN" sz="2000" dirty="0">
                <a:latin typeface="+mj-lt"/>
              </a:rPr>
              <a:t>Assistant Professor</a:t>
            </a:r>
          </a:p>
          <a:p>
            <a:pPr algn="ctr"/>
            <a:r>
              <a:rPr lang="en-IN" sz="2000" dirty="0">
                <a:latin typeface="+mj-lt"/>
              </a:rPr>
              <a:t>Dept of CS&amp;E, ATME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E0B2444-3B53-412E-7E23-9CA2DCAEB6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CSE, ATMECE, Mysuru</a:t>
            </a:r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6F23CD-BC0B-B339-BBD0-D77812B8CD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9CD6B-C1B8-4314-8139-E6C09BE6966B}" type="slidenum">
              <a:rPr lang="en-IN" smtClean="0"/>
              <a:t>1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06993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060DE60-5BD6-99ED-156D-D0621977C6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CSE, ATMECE, Mysuru</a:t>
            </a:r>
            <a:endParaRPr lang="en-IN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7CBB354-F180-D340-93F6-AD727495B3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9CD6B-C1B8-4314-8139-E6C09BE6966B}" type="slidenum">
              <a:rPr lang="en-IN" smtClean="0"/>
              <a:t>10</a:t>
            </a:fld>
            <a:endParaRPr lang="en-IN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E518627-7544-D10B-CEFB-C679CD6D70A9}"/>
              </a:ext>
            </a:extLst>
          </p:cNvPr>
          <p:cNvSpPr txBox="1"/>
          <p:nvPr/>
        </p:nvSpPr>
        <p:spPr>
          <a:xfrm>
            <a:off x="875729" y="2026340"/>
            <a:ext cx="10686199" cy="2805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</a:rPr>
              <a:t>Computers may have instructions of several different lengths. According to address reference there are: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N" sz="200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</a:rPr>
              <a:t>Three address instructions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N" sz="200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</a:rPr>
              <a:t>Two address instructions</a:t>
            </a:r>
            <a:endParaRPr lang="en-IN" sz="2000" dirty="0">
              <a:solidFill>
                <a:srgbClr val="212529"/>
              </a:solidFill>
              <a:latin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N" sz="200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</a:rPr>
              <a:t>One address instruction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N" sz="200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</a:rPr>
              <a:t>Zero address instructions</a:t>
            </a:r>
            <a:endParaRPr lang="en-GB" sz="2000" dirty="0">
              <a:solidFill>
                <a:srgbClr val="212529"/>
              </a:solidFill>
              <a:latin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IN" sz="2000" dirty="0"/>
          </a:p>
        </p:txBody>
      </p:sp>
    </p:spTree>
    <p:extLst>
      <p:ext uri="{BB962C8B-B14F-4D97-AF65-F5344CB8AC3E}">
        <p14:creationId xmlns:p14="http://schemas.microsoft.com/office/powerpoint/2010/main" val="25700531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BC314AE-E839-81FF-4372-A79DBCFB1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CSE, ATMECE, Mysuru</a:t>
            </a:r>
            <a:endParaRPr lang="en-IN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09A7414-BD9B-EA20-C1FC-5BC9FD3F80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9CD6B-C1B8-4314-8139-E6C09BE6966B}" type="slidenum">
              <a:rPr lang="en-IN" smtClean="0"/>
              <a:t>11</a:t>
            </a:fld>
            <a:endParaRPr lang="en-IN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C0EA998-9FD6-B54B-A0AD-FBA1CDC0656D}"/>
              </a:ext>
            </a:extLst>
          </p:cNvPr>
          <p:cNvSpPr txBox="1"/>
          <p:nvPr/>
        </p:nvSpPr>
        <p:spPr>
          <a:xfrm>
            <a:off x="1231834" y="1516338"/>
            <a:ext cx="10235821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N" sz="200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</a:rPr>
              <a:t>1. Three address instructions </a:t>
            </a:r>
          </a:p>
          <a:p>
            <a:pPr>
              <a:lnSpc>
                <a:spcPct val="150000"/>
              </a:lnSpc>
            </a:pPr>
            <a:r>
              <a:rPr lang="en-IN" sz="2000" b="0" dirty="0">
                <a:solidFill>
                  <a:srgbClr val="212529"/>
                </a:solidFill>
                <a:latin typeface="Times New Roman" panose="02020603050405020304" pitchFamily="18" charset="0"/>
              </a:rPr>
              <a:t> Ex:      </a:t>
            </a:r>
            <a:r>
              <a:rPr lang="en-IN" sz="2000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</a:rPr>
              <a:t>ADD A, B, C</a:t>
            </a:r>
            <a:endParaRPr lang="en-IN" sz="2000" dirty="0">
              <a:solidFill>
                <a:srgbClr val="212529"/>
              </a:solidFill>
              <a:latin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GB" sz="2000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en-GB" sz="2000" dirty="0">
                <a:solidFill>
                  <a:srgbClr val="212529"/>
                </a:solidFill>
                <a:latin typeface="Times New Roman" panose="02020603050405020304" pitchFamily="18" charset="0"/>
              </a:rPr>
              <a:t>The </a:t>
            </a:r>
            <a:r>
              <a:rPr lang="en-GB" sz="2000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</a:rPr>
              <a:t>general instruction format for three address instruction is:</a:t>
            </a:r>
          </a:p>
          <a:p>
            <a:pPr>
              <a:lnSpc>
                <a:spcPct val="150000"/>
              </a:lnSpc>
            </a:pPr>
            <a:r>
              <a:rPr lang="en-GB" sz="2000" dirty="0">
                <a:solidFill>
                  <a:srgbClr val="212529"/>
                </a:solidFill>
                <a:latin typeface="Times New Roman" panose="02020603050405020304" pitchFamily="18" charset="0"/>
              </a:rPr>
              <a:t>                   </a:t>
            </a:r>
            <a:r>
              <a:rPr lang="fr-FR" sz="2000" b="1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</a:rPr>
              <a:t>Operation Source 1, Source 2, Destination</a:t>
            </a:r>
          </a:p>
          <a:p>
            <a:pPr>
              <a:lnSpc>
                <a:spcPct val="150000"/>
              </a:lnSpc>
            </a:pPr>
            <a:endParaRPr lang="fr-FR" sz="2000" dirty="0">
              <a:solidFill>
                <a:srgbClr val="212529"/>
              </a:solidFill>
              <a:latin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fr-FR" sz="2000" dirty="0">
                <a:solidFill>
                  <a:srgbClr val="212529"/>
                </a:solidFill>
                <a:latin typeface="Times New Roman" panose="02020603050405020304" pitchFamily="18" charset="0"/>
              </a:rPr>
              <a:t>2. </a:t>
            </a:r>
            <a:r>
              <a:rPr lang="en-IN" sz="200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</a:rPr>
              <a:t>Two address instructions</a:t>
            </a:r>
          </a:p>
          <a:p>
            <a:pPr>
              <a:lnSpc>
                <a:spcPct val="150000"/>
              </a:lnSpc>
            </a:pPr>
            <a:r>
              <a:rPr lang="en-IN" sz="2000" dirty="0">
                <a:solidFill>
                  <a:srgbClr val="212529"/>
                </a:solidFill>
                <a:latin typeface="Times New Roman" panose="02020603050405020304" pitchFamily="18" charset="0"/>
              </a:rPr>
              <a:t>Ex:       </a:t>
            </a:r>
            <a:r>
              <a:rPr lang="en-IN" sz="2000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</a:rPr>
              <a:t>ADD A, B</a:t>
            </a:r>
            <a:endParaRPr lang="en-IN" sz="2000" dirty="0">
              <a:solidFill>
                <a:srgbClr val="212529"/>
              </a:solidFill>
              <a:latin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GB" sz="2000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</a:rPr>
              <a:t>The general instruction format for two address instruction is:</a:t>
            </a:r>
          </a:p>
          <a:p>
            <a:pPr>
              <a:lnSpc>
                <a:spcPct val="150000"/>
              </a:lnSpc>
            </a:pPr>
            <a:r>
              <a:rPr lang="en-GB" sz="2000" b="1" dirty="0">
                <a:solidFill>
                  <a:srgbClr val="212529"/>
                </a:solidFill>
                <a:latin typeface="Times New Roman" panose="02020603050405020304" pitchFamily="18" charset="0"/>
              </a:rPr>
              <a:t>                   </a:t>
            </a:r>
            <a:r>
              <a:rPr lang="en-IN" sz="2000" b="1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</a:rPr>
              <a:t>Operation Source, Destination</a:t>
            </a:r>
            <a:endParaRPr lang="en-IN" sz="2000" i="0" dirty="0">
              <a:solidFill>
                <a:srgbClr val="212529"/>
              </a:solidFill>
              <a:effectLst/>
              <a:latin typeface="Times New Roman" panose="02020603050405020304" pitchFamily="18" charset="0"/>
            </a:endParaRPr>
          </a:p>
          <a:p>
            <a:endParaRPr lang="en-IN" sz="2000" dirty="0"/>
          </a:p>
        </p:txBody>
      </p:sp>
    </p:spTree>
    <p:extLst>
      <p:ext uri="{BB962C8B-B14F-4D97-AF65-F5344CB8AC3E}">
        <p14:creationId xmlns:p14="http://schemas.microsoft.com/office/powerpoint/2010/main" val="20684109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55A37D8-EFDF-AA35-E5DB-B43415E990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CSE, ATMECE, Mysuru</a:t>
            </a:r>
            <a:endParaRPr lang="en-IN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B18B63F-AC4A-3E3A-4FF0-7AABCCC228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9CD6B-C1B8-4314-8139-E6C09BE6966B}" type="slidenum">
              <a:rPr lang="en-IN" smtClean="0"/>
              <a:t>12</a:t>
            </a:fld>
            <a:endParaRPr lang="en-IN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62FDF36-7614-24F6-F3EF-9C86A03820A0}"/>
              </a:ext>
            </a:extLst>
          </p:cNvPr>
          <p:cNvSpPr txBox="1"/>
          <p:nvPr/>
        </p:nvSpPr>
        <p:spPr>
          <a:xfrm>
            <a:off x="814316" y="1719618"/>
            <a:ext cx="10563368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N" sz="2000" i="0" dirty="0">
                <a:effectLst/>
                <a:latin typeface="+mj-lt"/>
              </a:rPr>
              <a:t>3. One address instruction</a:t>
            </a:r>
          </a:p>
          <a:p>
            <a:pPr algn="just">
              <a:lnSpc>
                <a:spcPct val="150000"/>
              </a:lnSpc>
            </a:pPr>
            <a:r>
              <a:rPr lang="en-IN" sz="2000" i="0" dirty="0">
                <a:effectLst/>
                <a:latin typeface="+mj-lt"/>
              </a:rPr>
              <a:t>Ex:       </a:t>
            </a:r>
            <a:r>
              <a:rPr lang="en-IN" sz="2000" b="0" i="0" dirty="0">
                <a:effectLst/>
                <a:latin typeface="+mj-lt"/>
              </a:rPr>
              <a:t>ADD B</a:t>
            </a:r>
            <a:endParaRPr lang="en-IN" sz="2000" dirty="0">
              <a:latin typeface="+mj-lt"/>
            </a:endParaRPr>
          </a:p>
          <a:p>
            <a:pPr algn="just">
              <a:lnSpc>
                <a:spcPct val="150000"/>
              </a:lnSpc>
            </a:pPr>
            <a:r>
              <a:rPr lang="en-GB" sz="2000" b="0" i="0" dirty="0">
                <a:effectLst/>
                <a:latin typeface="+mj-lt"/>
              </a:rPr>
              <a:t>The general instruction format for one address instruction is</a:t>
            </a:r>
            <a:endParaRPr lang="en-IN" sz="2000" b="0" i="0" dirty="0">
              <a:effectLst/>
              <a:latin typeface="+mj-lt"/>
            </a:endParaRPr>
          </a:p>
          <a:p>
            <a:pPr algn="just">
              <a:lnSpc>
                <a:spcPct val="150000"/>
              </a:lnSpc>
            </a:pPr>
            <a:r>
              <a:rPr lang="en-IN" sz="2000" dirty="0">
                <a:latin typeface="+mj-lt"/>
              </a:rPr>
              <a:t>                    </a:t>
            </a:r>
            <a:r>
              <a:rPr lang="en-IN" sz="2000" b="1" i="0" dirty="0">
                <a:effectLst/>
                <a:latin typeface="+mj-lt"/>
              </a:rPr>
              <a:t>Operation Source</a:t>
            </a:r>
          </a:p>
          <a:p>
            <a:pPr algn="just">
              <a:lnSpc>
                <a:spcPct val="150000"/>
              </a:lnSpc>
            </a:pPr>
            <a:endParaRPr lang="en-IN" sz="2000" b="1" dirty="0">
              <a:latin typeface="+mj-lt"/>
            </a:endParaRPr>
          </a:p>
          <a:p>
            <a:pPr algn="just">
              <a:lnSpc>
                <a:spcPct val="150000"/>
              </a:lnSpc>
            </a:pPr>
            <a:r>
              <a:rPr lang="en-IN" sz="2000" i="0" dirty="0">
                <a:effectLst/>
                <a:latin typeface="+mj-lt"/>
              </a:rPr>
              <a:t>4. Zero address instructions </a:t>
            </a:r>
            <a:r>
              <a:rPr lang="en-IN" sz="2000" b="1" i="0" dirty="0">
                <a:effectLst/>
                <a:latin typeface="+mj-lt"/>
              </a:rPr>
              <a:t>- </a:t>
            </a:r>
            <a:r>
              <a:rPr lang="en-GB" sz="2000" b="0" i="0" dirty="0">
                <a:effectLst/>
                <a:latin typeface="+mj-lt"/>
              </a:rPr>
              <a:t>These instructions do not specify any operands or addresses. Instead, they operate on data stored in registers or memory locations implicitly defined by the instruction. </a:t>
            </a:r>
            <a:endParaRPr lang="en-IN" sz="2000" b="1" i="0" dirty="0">
              <a:effectLst/>
              <a:latin typeface="+mj-lt"/>
            </a:endParaRPr>
          </a:p>
          <a:p>
            <a:pPr algn="just"/>
            <a:endParaRPr lang="en-IN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990485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2A5B7ED-F9F6-07A7-57DD-764559ABD2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CSE, ATMECE, Mysuru</a:t>
            </a:r>
            <a:endParaRPr lang="en-IN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93833B1-FDBF-6946-74DF-9BA1D2A3B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9CD6B-C1B8-4314-8139-E6C09BE6966B}" type="slidenum">
              <a:rPr lang="en-IN" smtClean="0"/>
              <a:t>13</a:t>
            </a:fld>
            <a:endParaRPr lang="en-IN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3F6CFDF-995D-6D11-4C20-728908E5E73A}"/>
              </a:ext>
            </a:extLst>
          </p:cNvPr>
          <p:cNvSpPr txBox="1"/>
          <p:nvPr/>
        </p:nvSpPr>
        <p:spPr>
          <a:xfrm>
            <a:off x="773373" y="1224255"/>
            <a:ext cx="110253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000" b="1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</a:rPr>
              <a:t>Example 1:</a:t>
            </a:r>
            <a:r>
              <a:rPr lang="en-GB" sz="2000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</a:rPr>
              <a:t> Write a program to evaluate the arithmetic statement Y = (A+B) * (C+D) using three-address, two-address, one-address and zero-address instructions.</a:t>
            </a:r>
            <a:endParaRPr lang="en-IN" sz="2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3A0A22D-2B82-A2E5-2EF1-3B3226413428}"/>
              </a:ext>
            </a:extLst>
          </p:cNvPr>
          <p:cNvSpPr txBox="1"/>
          <p:nvPr/>
        </p:nvSpPr>
        <p:spPr>
          <a:xfrm>
            <a:off x="3625756" y="2545809"/>
            <a:ext cx="4353636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N" sz="2000" b="1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</a:rPr>
              <a:t>Using three address instructions</a:t>
            </a:r>
            <a:endParaRPr lang="en-IN" sz="2000" b="1" dirty="0">
              <a:solidFill>
                <a:srgbClr val="212529"/>
              </a:solidFill>
              <a:latin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pt-BR" sz="2000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</a:rPr>
              <a:t>ADD A, B,R1      ;   R1←M[A] + M[B]</a:t>
            </a:r>
            <a:endParaRPr lang="en-IN" sz="2000" b="1" i="0" dirty="0">
              <a:solidFill>
                <a:srgbClr val="212529"/>
              </a:solidFill>
              <a:effectLst/>
              <a:latin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pt-BR" sz="2000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</a:rPr>
              <a:t>ADD C, D,R2      ;   R2←M[C] + M[D]</a:t>
            </a:r>
            <a:endParaRPr lang="en-IN" sz="2000" b="1" dirty="0">
              <a:solidFill>
                <a:srgbClr val="212529"/>
              </a:solidFill>
              <a:latin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pt-BR" sz="2000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</a:rPr>
              <a:t>MUL R1, R2,Y    ;   M[Y]← R1 * R2</a:t>
            </a:r>
          </a:p>
          <a:p>
            <a:pPr algn="just"/>
            <a:endParaRPr lang="pt-BR" sz="2000" dirty="0">
              <a:solidFill>
                <a:srgbClr val="212529"/>
              </a:solidFill>
              <a:latin typeface="Times New Roman" panose="02020603050405020304" pitchFamily="18" charset="0"/>
            </a:endParaRPr>
          </a:p>
          <a:p>
            <a:endParaRPr lang="en-IN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D24FD26-F31C-BA52-8D05-8C388F89E68A}"/>
              </a:ext>
            </a:extLst>
          </p:cNvPr>
          <p:cNvSpPr txBox="1"/>
          <p:nvPr/>
        </p:nvSpPr>
        <p:spPr>
          <a:xfrm>
            <a:off x="773373" y="2076352"/>
            <a:ext cx="12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+mj-lt"/>
              </a:rPr>
              <a:t>Solution:</a:t>
            </a:r>
            <a:endParaRPr lang="en-IN" sz="2000" dirty="0">
              <a:latin typeface="+mj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F79C91D-2B01-6C85-24CE-C7804C514CDD}"/>
              </a:ext>
            </a:extLst>
          </p:cNvPr>
          <p:cNvSpPr txBox="1"/>
          <p:nvPr/>
        </p:nvSpPr>
        <p:spPr>
          <a:xfrm>
            <a:off x="773373" y="5069577"/>
            <a:ext cx="4858603" cy="923330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b="1" dirty="0">
                <a:latin typeface="+mj-lt"/>
              </a:rPr>
              <a:t>Remember: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latin typeface="+mj-lt"/>
              </a:rPr>
              <a:t>Always use minimum number of instructions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latin typeface="+mj-lt"/>
              </a:rPr>
              <a:t>Registers can be reused</a:t>
            </a:r>
            <a:endParaRPr lang="en-IN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476228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A8DA2F8-FC42-388C-F763-FBB4757DD6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CSE, ATMECE, Mysuru</a:t>
            </a:r>
            <a:endParaRPr lang="en-IN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AAC0975-8BB7-8358-B576-6DF4F2BC36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9CD6B-C1B8-4314-8139-E6C09BE6966B}" type="slidenum">
              <a:rPr lang="en-IN" smtClean="0"/>
              <a:t>14</a:t>
            </a:fld>
            <a:endParaRPr lang="en-IN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7291B9C-1EFD-E5A7-F06F-B1E4686F271C}"/>
              </a:ext>
            </a:extLst>
          </p:cNvPr>
          <p:cNvSpPr txBox="1"/>
          <p:nvPr/>
        </p:nvSpPr>
        <p:spPr>
          <a:xfrm>
            <a:off x="4072594" y="2058043"/>
            <a:ext cx="4046811" cy="3268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N" sz="2000" b="1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</a:rPr>
              <a:t>Using two address instructions</a:t>
            </a:r>
            <a:endParaRPr lang="pt-BR" sz="2000" b="1" i="0" dirty="0">
              <a:solidFill>
                <a:srgbClr val="212529"/>
              </a:solidFill>
              <a:effectLst/>
              <a:latin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pt-BR" sz="2000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</a:rPr>
              <a:t>MOV A, R1      ;  R1←M[A]</a:t>
            </a:r>
          </a:p>
          <a:p>
            <a:pPr algn="just">
              <a:lnSpc>
                <a:spcPct val="150000"/>
              </a:lnSpc>
            </a:pPr>
            <a:r>
              <a:rPr lang="pt-BR" sz="2000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</a:rPr>
              <a:t>ADD B, R1       ;  R1←R1 + M[B]</a:t>
            </a:r>
          </a:p>
          <a:p>
            <a:pPr algn="just">
              <a:lnSpc>
                <a:spcPct val="150000"/>
              </a:lnSpc>
            </a:pPr>
            <a:r>
              <a:rPr lang="pt-BR" sz="2000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</a:rPr>
              <a:t>MOV C, R2      ;  R2←M[C]</a:t>
            </a:r>
            <a:endParaRPr lang="pt-BR" sz="2000" dirty="0">
              <a:solidFill>
                <a:srgbClr val="212529"/>
              </a:solidFill>
              <a:latin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pt-BR" sz="2000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</a:rPr>
              <a:t>ADD D, R2       ;  R2←R2+ M[D]</a:t>
            </a:r>
          </a:p>
          <a:p>
            <a:pPr algn="just">
              <a:lnSpc>
                <a:spcPct val="150000"/>
              </a:lnSpc>
            </a:pPr>
            <a:r>
              <a:rPr lang="pt-BR" sz="2000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</a:rPr>
              <a:t>MUL R2, R1     ;  R1← R1* R2</a:t>
            </a:r>
            <a:endParaRPr lang="pt-BR" sz="2000" dirty="0">
              <a:solidFill>
                <a:srgbClr val="212529"/>
              </a:solidFill>
              <a:latin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IN" sz="2000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</a:rPr>
              <a:t>MOV R1, Y       ;  [Y]← R1</a:t>
            </a:r>
            <a:endParaRPr lang="pt-BR" sz="2000" dirty="0">
              <a:solidFill>
                <a:srgbClr val="212529"/>
              </a:solidFill>
              <a:latin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3C9FE1F-58F3-2468-2F91-5DE301467A4F}"/>
              </a:ext>
            </a:extLst>
          </p:cNvPr>
          <p:cNvSpPr txBox="1"/>
          <p:nvPr/>
        </p:nvSpPr>
        <p:spPr>
          <a:xfrm>
            <a:off x="4465977" y="1346639"/>
            <a:ext cx="614831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</a:rPr>
              <a:t>Y = (A+B) * (C+D) </a:t>
            </a:r>
            <a:endParaRPr lang="en-IN" sz="2000" dirty="0"/>
          </a:p>
        </p:txBody>
      </p:sp>
    </p:spTree>
    <p:extLst>
      <p:ext uri="{BB962C8B-B14F-4D97-AF65-F5344CB8AC3E}">
        <p14:creationId xmlns:p14="http://schemas.microsoft.com/office/powerpoint/2010/main" val="549474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1C5DDB7-3269-B39C-CFEE-6AA8779F69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CSE, ATMECE, Mysuru</a:t>
            </a:r>
            <a:endParaRPr lang="en-IN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88BA5EC-59A6-8F2B-940B-AC2DDE0D4C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9CD6B-C1B8-4314-8139-E6C09BE6966B}" type="slidenum">
              <a:rPr lang="en-IN" smtClean="0"/>
              <a:t>15</a:t>
            </a:fld>
            <a:endParaRPr lang="en-IN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3DC44AC-B7DB-6BF7-1660-A03F539CA749}"/>
              </a:ext>
            </a:extLst>
          </p:cNvPr>
          <p:cNvSpPr txBox="1"/>
          <p:nvPr/>
        </p:nvSpPr>
        <p:spPr>
          <a:xfrm>
            <a:off x="4493968" y="1140430"/>
            <a:ext cx="320406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</a:rPr>
              <a:t>Y = (A+B) * (C+D) </a:t>
            </a:r>
            <a:endParaRPr lang="en-IN" sz="20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38F1D85-BD98-FB7A-53A1-53B0F697A398}"/>
              </a:ext>
            </a:extLst>
          </p:cNvPr>
          <p:cNvSpPr txBox="1"/>
          <p:nvPr/>
        </p:nvSpPr>
        <p:spPr>
          <a:xfrm>
            <a:off x="3968084" y="1705634"/>
            <a:ext cx="4080933" cy="3729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IN" sz="2000" b="1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</a:rPr>
              <a:t>Using one address instruction</a:t>
            </a:r>
          </a:p>
          <a:p>
            <a:pPr>
              <a:lnSpc>
                <a:spcPct val="150000"/>
              </a:lnSpc>
            </a:pPr>
            <a:r>
              <a:rPr lang="en-IN" sz="2000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</a:rPr>
              <a:t>LOAD  A            ;    AC←M[A]</a:t>
            </a:r>
          </a:p>
          <a:p>
            <a:pPr>
              <a:lnSpc>
                <a:spcPct val="150000"/>
              </a:lnSpc>
            </a:pPr>
            <a:r>
              <a:rPr lang="en-GB" sz="2000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</a:rPr>
              <a:t>ADD       B         ;    AC←AC+M[B]</a:t>
            </a:r>
            <a:endParaRPr lang="en-IN" sz="2000" dirty="0">
              <a:solidFill>
                <a:srgbClr val="212529"/>
              </a:solidFill>
              <a:latin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fr-FR" sz="2000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</a:rPr>
              <a:t>STORE   T          ;    M[T]←AC</a:t>
            </a:r>
            <a:endParaRPr lang="en-IN" sz="2000" b="0" i="0" dirty="0">
              <a:solidFill>
                <a:srgbClr val="212529"/>
              </a:solidFill>
              <a:effectLst/>
              <a:latin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GB" sz="2000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</a:rPr>
              <a:t>LOAD     C         ;     AC←M[C]</a:t>
            </a:r>
            <a:endParaRPr lang="en-IN" sz="2000" dirty="0">
              <a:solidFill>
                <a:srgbClr val="212529"/>
              </a:solidFill>
              <a:latin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GB" sz="2000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</a:rPr>
              <a:t>ADD       D         ;     AC←AC+M[D]</a:t>
            </a:r>
            <a:endParaRPr lang="en-IN" sz="2000" b="0" i="0" dirty="0">
              <a:solidFill>
                <a:srgbClr val="212529"/>
              </a:solidFill>
              <a:effectLst/>
              <a:latin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fr-FR" sz="2000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</a:rPr>
              <a:t>MUL       T         ;     AC←AC*M[T]</a:t>
            </a:r>
            <a:endParaRPr lang="en-IN" sz="2000" dirty="0">
              <a:solidFill>
                <a:srgbClr val="212529"/>
              </a:solidFill>
              <a:latin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s-ES" sz="2000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</a:rPr>
              <a:t>STORE    Y        ;      M[Y]←AC</a:t>
            </a:r>
            <a:endParaRPr lang="en-IN" sz="2000" dirty="0"/>
          </a:p>
        </p:txBody>
      </p:sp>
    </p:spTree>
    <p:extLst>
      <p:ext uri="{BB962C8B-B14F-4D97-AF65-F5344CB8AC3E}">
        <p14:creationId xmlns:p14="http://schemas.microsoft.com/office/powerpoint/2010/main" val="42665796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A319DE5-9403-4BC3-4326-0F0EC06261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CSE, ATMECE, Mysuru</a:t>
            </a:r>
            <a:endParaRPr lang="en-IN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472E09F-BE65-C4D0-0DDE-818083AE3F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9CD6B-C1B8-4314-8139-E6C09BE6966B}" type="slidenum">
              <a:rPr lang="en-IN" smtClean="0"/>
              <a:t>16</a:t>
            </a:fld>
            <a:endParaRPr lang="en-IN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DAB921C-6AC3-E107-74D1-C50E69D25042}"/>
              </a:ext>
            </a:extLst>
          </p:cNvPr>
          <p:cNvSpPr txBox="1"/>
          <p:nvPr/>
        </p:nvSpPr>
        <p:spPr>
          <a:xfrm>
            <a:off x="3059720" y="1596403"/>
            <a:ext cx="5036024" cy="4191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N" sz="2000" b="1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</a:rPr>
              <a:t>Using zero address instructions</a:t>
            </a:r>
          </a:p>
          <a:p>
            <a:pPr algn="just">
              <a:lnSpc>
                <a:spcPct val="150000"/>
              </a:lnSpc>
            </a:pPr>
            <a:r>
              <a:rPr lang="en-IN" sz="2000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</a:rPr>
              <a:t>PUSH     A          ;        TOS←A</a:t>
            </a:r>
            <a:endParaRPr lang="en-IN" sz="2000" b="1" dirty="0">
              <a:solidFill>
                <a:srgbClr val="212529"/>
              </a:solidFill>
              <a:latin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IN" sz="2000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</a:rPr>
              <a:t>PUSH     B          ;        TOS←B</a:t>
            </a:r>
            <a:endParaRPr lang="en-IN" sz="2000" b="1" i="0" dirty="0">
              <a:solidFill>
                <a:srgbClr val="212529"/>
              </a:solidFill>
              <a:effectLst/>
              <a:latin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IN" sz="2000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</a:rPr>
              <a:t>ADD                   ;         TOS←(A+B)</a:t>
            </a:r>
            <a:endParaRPr lang="en-IN" sz="2000" b="1" dirty="0">
              <a:solidFill>
                <a:srgbClr val="212529"/>
              </a:solidFill>
              <a:latin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IN" sz="2000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</a:rPr>
              <a:t>PUSH     C          ;        TOS←C</a:t>
            </a:r>
            <a:endParaRPr lang="en-IN" sz="2000" b="1" i="0" dirty="0">
              <a:solidFill>
                <a:srgbClr val="212529"/>
              </a:solidFill>
              <a:effectLst/>
              <a:latin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IN" sz="2000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</a:rPr>
              <a:t>PUSH      D         ;        TOS←D</a:t>
            </a:r>
            <a:endParaRPr lang="en-IN" sz="2000" b="1" dirty="0">
              <a:solidFill>
                <a:srgbClr val="212529"/>
              </a:solidFill>
              <a:latin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IN" sz="2000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</a:rPr>
              <a:t>ADD                    ;        TOS←(C+D)</a:t>
            </a:r>
            <a:endParaRPr lang="en-IN" sz="2000" b="1" i="0" dirty="0">
              <a:solidFill>
                <a:srgbClr val="212529"/>
              </a:solidFill>
              <a:effectLst/>
              <a:latin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IN" sz="2000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</a:rPr>
              <a:t>MUL                    ;        TOS←(C+D)*(A+B)</a:t>
            </a:r>
            <a:endParaRPr lang="en-IN" sz="2000" b="1" dirty="0">
              <a:solidFill>
                <a:srgbClr val="212529"/>
              </a:solidFill>
              <a:latin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s-ES" sz="2000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</a:rPr>
              <a:t>POP         Y          ;       M[Y]←TOS</a:t>
            </a:r>
            <a:endParaRPr lang="en-IN" sz="20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28683E7-4040-C53A-F44F-50B3289149A3}"/>
              </a:ext>
            </a:extLst>
          </p:cNvPr>
          <p:cNvSpPr txBox="1"/>
          <p:nvPr/>
        </p:nvSpPr>
        <p:spPr>
          <a:xfrm>
            <a:off x="4694829" y="1264533"/>
            <a:ext cx="39487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+mj-lt"/>
              </a:rPr>
              <a:t>Postfix: AB + CD + *</a:t>
            </a:r>
            <a:endParaRPr lang="en-IN" sz="2000" dirty="0">
              <a:latin typeface="+mj-l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AB6A149-7D1D-079D-E509-8913AE275B54}"/>
              </a:ext>
            </a:extLst>
          </p:cNvPr>
          <p:cNvSpPr txBox="1"/>
          <p:nvPr/>
        </p:nvSpPr>
        <p:spPr>
          <a:xfrm>
            <a:off x="1504414" y="1268015"/>
            <a:ext cx="204400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</a:rPr>
              <a:t>Y = (A+B) * (C+D) 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2621705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0468899-1C19-B15E-A5EF-ADBD5C341D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CSE, ATMECE, Mysuru</a:t>
            </a:r>
            <a:endParaRPr lang="en-IN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77E78D3-073D-BA4D-9D78-E5D1879C6C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9CD6B-C1B8-4314-8139-E6C09BE6966B}" type="slidenum">
              <a:rPr lang="en-IN" smtClean="0"/>
              <a:t>17</a:t>
            </a:fld>
            <a:endParaRPr lang="en-IN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D7E58CC-5610-A2FD-B6CB-F05E3159BCD4}"/>
              </a:ext>
            </a:extLst>
          </p:cNvPr>
          <p:cNvSpPr txBox="1"/>
          <p:nvPr/>
        </p:nvSpPr>
        <p:spPr>
          <a:xfrm>
            <a:off x="1108881" y="1439418"/>
            <a:ext cx="614831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</a:rPr>
              <a:t>Example </a:t>
            </a:r>
            <a:r>
              <a:rPr lang="en-GB" sz="2000" b="1" dirty="0">
                <a:solidFill>
                  <a:srgbClr val="212529"/>
                </a:solidFill>
                <a:latin typeface="Times New Roman" panose="02020603050405020304" pitchFamily="18" charset="0"/>
              </a:rPr>
              <a:t>2:</a:t>
            </a:r>
            <a:r>
              <a:rPr lang="en-GB" sz="2000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</a:rPr>
              <a:t>             X = A×B + C×C</a:t>
            </a:r>
            <a:endParaRPr lang="en-IN" sz="20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53CD720-27DA-0C67-A1A2-34E24948ADEC}"/>
              </a:ext>
            </a:extLst>
          </p:cNvPr>
          <p:cNvSpPr txBox="1"/>
          <p:nvPr/>
        </p:nvSpPr>
        <p:spPr>
          <a:xfrm>
            <a:off x="3183340" y="2487332"/>
            <a:ext cx="6148316" cy="18833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N" sz="2000" b="1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</a:rPr>
              <a:t>Using three address instructions</a:t>
            </a:r>
          </a:p>
          <a:p>
            <a:pPr algn="just">
              <a:lnSpc>
                <a:spcPct val="150000"/>
              </a:lnSpc>
            </a:pPr>
            <a:r>
              <a:rPr lang="pt-BR" sz="2000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</a:rPr>
              <a:t>MUL A, B, R1       ;      R1←M[A]*M[B]</a:t>
            </a:r>
            <a:endParaRPr lang="en-IN" sz="2000" b="1" dirty="0">
              <a:solidFill>
                <a:srgbClr val="212529"/>
              </a:solidFill>
              <a:latin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pt-BR" sz="2000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</a:rPr>
              <a:t>MUL C, C, R2       ;      R2←M[C]+M[C]</a:t>
            </a:r>
            <a:endParaRPr lang="en-IN" sz="2000" b="1" i="0" dirty="0">
              <a:solidFill>
                <a:srgbClr val="212529"/>
              </a:solidFill>
              <a:effectLst/>
              <a:latin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pt-BR" sz="2000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</a:rPr>
              <a:t>Add   R1, R1, X     ;      M[X]←R1*R2</a:t>
            </a:r>
            <a:endParaRPr lang="en-IN" sz="20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661A977-ED95-D7E7-3D3E-4E9F6CF63024}"/>
              </a:ext>
            </a:extLst>
          </p:cNvPr>
          <p:cNvSpPr txBox="1"/>
          <p:nvPr/>
        </p:nvSpPr>
        <p:spPr>
          <a:xfrm>
            <a:off x="1156646" y="2087222"/>
            <a:ext cx="22518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+mj-lt"/>
              </a:rPr>
              <a:t>Solution:</a:t>
            </a:r>
            <a:endParaRPr lang="en-IN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259764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A7134AF-C8AF-66A8-85FF-E7D2BEDD3B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CSE, ATMECE, Mysuru</a:t>
            </a:r>
            <a:endParaRPr lang="en-IN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86E4593-40D1-D3F0-9CCF-C4CE2429A2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9CD6B-C1B8-4314-8139-E6C09BE6966B}" type="slidenum">
              <a:rPr lang="en-IN" smtClean="0"/>
              <a:t>18</a:t>
            </a:fld>
            <a:endParaRPr lang="en-IN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8198F90-EE31-2AB5-342F-883C94D6EE06}"/>
              </a:ext>
            </a:extLst>
          </p:cNvPr>
          <p:cNvSpPr txBox="1"/>
          <p:nvPr/>
        </p:nvSpPr>
        <p:spPr>
          <a:xfrm>
            <a:off x="2524836" y="1813631"/>
            <a:ext cx="51725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000" b="1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</a:rPr>
              <a:t>Using two address instructions</a:t>
            </a:r>
            <a:endParaRPr lang="en-IN" sz="20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D81EF09-1715-A1C4-CE8E-9FBE149E32A2}"/>
              </a:ext>
            </a:extLst>
          </p:cNvPr>
          <p:cNvSpPr txBox="1"/>
          <p:nvPr/>
        </p:nvSpPr>
        <p:spPr>
          <a:xfrm>
            <a:off x="2524836" y="2507144"/>
            <a:ext cx="6148316" cy="2806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t-BR" sz="2000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</a:rPr>
              <a:t>MOV A, R1     ;        R1←M[A]</a:t>
            </a:r>
          </a:p>
          <a:p>
            <a:pPr>
              <a:lnSpc>
                <a:spcPct val="150000"/>
              </a:lnSpc>
            </a:pPr>
            <a:r>
              <a:rPr lang="pt-BR" sz="2000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</a:rPr>
              <a:t>MUL B, R1     ;        R1←R1*M[B]</a:t>
            </a:r>
            <a:endParaRPr lang="pt-BR" sz="2000" dirty="0">
              <a:solidFill>
                <a:srgbClr val="212529"/>
              </a:solidFill>
              <a:latin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pt-BR" sz="2000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</a:rPr>
              <a:t>MOV C, R2     ;        R2←M[C]</a:t>
            </a:r>
          </a:p>
          <a:p>
            <a:pPr>
              <a:lnSpc>
                <a:spcPct val="150000"/>
              </a:lnSpc>
            </a:pPr>
            <a:r>
              <a:rPr lang="pt-BR" sz="2000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</a:rPr>
              <a:t>MUL C, R2      ;        R2←R2*M[C]</a:t>
            </a:r>
            <a:endParaRPr lang="pt-BR" sz="2000" dirty="0">
              <a:solidFill>
                <a:srgbClr val="212529"/>
              </a:solidFill>
              <a:latin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pt-BR" sz="2000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</a:rPr>
              <a:t>ADD  R2, R1   ;        R1←R1+R2</a:t>
            </a:r>
          </a:p>
          <a:p>
            <a:pPr>
              <a:lnSpc>
                <a:spcPct val="150000"/>
              </a:lnSpc>
            </a:pPr>
            <a:r>
              <a:rPr lang="pt-BR" sz="2000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</a:rPr>
              <a:t>MOV  R1, X    ;        M[X]←R1</a:t>
            </a:r>
            <a:endParaRPr lang="en-IN" sz="20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1A36192-8045-EB31-47CC-7FC6F7CA6B12}"/>
              </a:ext>
            </a:extLst>
          </p:cNvPr>
          <p:cNvSpPr txBox="1"/>
          <p:nvPr/>
        </p:nvSpPr>
        <p:spPr>
          <a:xfrm>
            <a:off x="3347113" y="1335562"/>
            <a:ext cx="61483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</a:rPr>
              <a:t>X = A×B + C×C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2980308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A8A3EEA-8E7E-E579-770C-D7E4DB0DBE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CSE, ATMECE, Mysuru</a:t>
            </a:r>
            <a:endParaRPr lang="en-IN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2320F79-3F7C-F6EA-9361-1B71C8EC8D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9CD6B-C1B8-4314-8139-E6C09BE6966B}" type="slidenum">
              <a:rPr lang="en-IN" smtClean="0"/>
              <a:t>19</a:t>
            </a:fld>
            <a:endParaRPr lang="en-IN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B84D312-9AEE-EE55-5B89-643384D01665}"/>
              </a:ext>
            </a:extLst>
          </p:cNvPr>
          <p:cNvSpPr txBox="1"/>
          <p:nvPr/>
        </p:nvSpPr>
        <p:spPr>
          <a:xfrm>
            <a:off x="3063167" y="1466713"/>
            <a:ext cx="614831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N" sz="2000" b="1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</a:rPr>
              <a:t>Using one address instruction</a:t>
            </a:r>
            <a:endParaRPr lang="en-IN" sz="20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C3120E5-CF5F-9C81-992C-AFDA6F9112B9}"/>
              </a:ext>
            </a:extLst>
          </p:cNvPr>
          <p:cNvSpPr txBox="1"/>
          <p:nvPr/>
        </p:nvSpPr>
        <p:spPr>
          <a:xfrm>
            <a:off x="3063167" y="2122956"/>
            <a:ext cx="6148316" cy="3268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</a:rPr>
              <a:t>LOAD    A      ;    AC← M[A]</a:t>
            </a:r>
          </a:p>
          <a:p>
            <a:pPr>
              <a:lnSpc>
                <a:spcPct val="150000"/>
              </a:lnSpc>
            </a:pPr>
            <a:r>
              <a:rPr lang="en-IN" sz="2000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</a:rPr>
              <a:t>MUL </a:t>
            </a:r>
            <a:r>
              <a:rPr lang="en-GB" sz="2000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</a:rPr>
              <a:t>B           ;    AC←AC* M[B]</a:t>
            </a:r>
          </a:p>
          <a:p>
            <a:pPr>
              <a:lnSpc>
                <a:spcPct val="150000"/>
              </a:lnSpc>
            </a:pPr>
            <a:r>
              <a:rPr lang="fr-FR" sz="2000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</a:rPr>
              <a:t>STORE  T       ;    M[T] ←AC</a:t>
            </a:r>
            <a:endParaRPr lang="en-GB" sz="2000" dirty="0">
              <a:solidFill>
                <a:srgbClr val="212529"/>
              </a:solidFill>
              <a:latin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GB" sz="2000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</a:rPr>
              <a:t>LOAD    C      ;    AC← M[C]</a:t>
            </a:r>
          </a:p>
          <a:p>
            <a:pPr>
              <a:lnSpc>
                <a:spcPct val="150000"/>
              </a:lnSpc>
            </a:pPr>
            <a:r>
              <a:rPr lang="en-IN" sz="2000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</a:rPr>
              <a:t>MUL      C      ;     AC←AC* M[C]</a:t>
            </a:r>
            <a:endParaRPr lang="en-GB" sz="2000" dirty="0">
              <a:solidFill>
                <a:srgbClr val="212529"/>
              </a:solidFill>
              <a:latin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fr-FR" sz="2000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</a:rPr>
              <a:t>ADD      T       ;    AC←AC + M[T]</a:t>
            </a:r>
            <a:endParaRPr lang="en-GB" sz="2000" b="0" i="0" dirty="0">
              <a:solidFill>
                <a:srgbClr val="212529"/>
              </a:solidFill>
              <a:effectLst/>
              <a:latin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da-DK" sz="2000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</a:rPr>
              <a:t>STORE  X      ;     M[X] ← AC</a:t>
            </a:r>
            <a:endParaRPr lang="en-IN" sz="20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C749103-1354-4769-0366-89734C2243B3}"/>
              </a:ext>
            </a:extLst>
          </p:cNvPr>
          <p:cNvSpPr txBox="1"/>
          <p:nvPr/>
        </p:nvSpPr>
        <p:spPr>
          <a:xfrm>
            <a:off x="3783842" y="1097381"/>
            <a:ext cx="61483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</a:rPr>
              <a:t>X = A×B + C×C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2129688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312AB32-2749-1DAF-FF8F-1F13457506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CSE, ATMECE, Mysuru</a:t>
            </a:r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B4A3D6D-E404-76D1-67D8-8C393B73FF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9CD6B-C1B8-4314-8139-E6C09BE6966B}" type="slidenum">
              <a:rPr lang="en-IN" smtClean="0"/>
              <a:t>2</a:t>
            </a:fld>
            <a:endParaRPr lang="en-IN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51BA03D-3CF9-0447-486C-C6139F52094C}"/>
              </a:ext>
            </a:extLst>
          </p:cNvPr>
          <p:cNvSpPr txBox="1"/>
          <p:nvPr/>
        </p:nvSpPr>
        <p:spPr>
          <a:xfrm>
            <a:off x="432178" y="1742317"/>
            <a:ext cx="566382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GB" sz="2000" b="1" dirty="0">
                <a:latin typeface="+mj-lt"/>
              </a:rPr>
              <a:t>2.4 </a:t>
            </a:r>
            <a:r>
              <a:rPr lang="en-IN" sz="2000" b="1" dirty="0">
                <a:latin typeface="+mj-lt"/>
              </a:rPr>
              <a:t>Instruction and Instruction sequencing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N" sz="2000" dirty="0">
                <a:latin typeface="+mj-lt"/>
              </a:rPr>
              <a:t>Register Transfer Notation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N" sz="2000" dirty="0">
                <a:latin typeface="+mj-lt"/>
              </a:rPr>
              <a:t>Assembly Language Notation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N" sz="2000" dirty="0">
                <a:latin typeface="+mj-lt"/>
              </a:rPr>
              <a:t>Basic Instruction Types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N" sz="2000" dirty="0">
                <a:latin typeface="+mj-lt"/>
              </a:rPr>
              <a:t>Instruction Execution and straight line sequencing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N" sz="2000" dirty="0">
                <a:latin typeface="+mj-lt"/>
              </a:rPr>
              <a:t>Branching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N" sz="2000" dirty="0">
                <a:latin typeface="+mj-lt"/>
              </a:rPr>
              <a:t>Condition Codes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N" sz="2000" dirty="0">
                <a:latin typeface="+mj-lt"/>
              </a:rPr>
              <a:t>Generating memory address</a:t>
            </a:r>
          </a:p>
          <a:p>
            <a:pPr algn="just"/>
            <a:endParaRPr lang="en-IN" sz="2000" b="1" dirty="0">
              <a:latin typeface="+mj-lt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IN" sz="2000" b="1" dirty="0"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A3976E-7132-B428-CFCE-865905170A65}"/>
              </a:ext>
            </a:extLst>
          </p:cNvPr>
          <p:cNvSpPr txBox="1"/>
          <p:nvPr/>
        </p:nvSpPr>
        <p:spPr>
          <a:xfrm>
            <a:off x="7132474" y="1742317"/>
            <a:ext cx="579575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GB" sz="2000" b="1" dirty="0">
                <a:latin typeface="+mj-lt"/>
              </a:rPr>
              <a:t>2.5 </a:t>
            </a:r>
            <a:r>
              <a:rPr lang="en-IN" sz="2000" b="1" dirty="0">
                <a:latin typeface="+mj-lt"/>
              </a:rPr>
              <a:t>Addressing Modes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N" sz="2000" dirty="0">
                <a:latin typeface="+mj-lt"/>
              </a:rPr>
              <a:t>Implementation of variable and constants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N" sz="2000" dirty="0">
                <a:latin typeface="+mj-lt"/>
              </a:rPr>
              <a:t>Indirection and pointers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N" sz="2000" dirty="0">
                <a:latin typeface="+mj-lt"/>
              </a:rPr>
              <a:t>Indexing and arrays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N" sz="2000" dirty="0">
                <a:latin typeface="+mj-lt"/>
              </a:rPr>
              <a:t>Relative addressing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N" sz="2000" dirty="0">
                <a:latin typeface="+mj-lt"/>
              </a:rPr>
              <a:t>Additional Modes</a:t>
            </a:r>
          </a:p>
          <a:p>
            <a:pPr algn="just"/>
            <a:endParaRPr lang="en-IN" sz="2000" b="1" dirty="0">
              <a:latin typeface="+mj-lt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IN" sz="20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7091729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0F5452F-0FC0-E83F-9C2D-B2CB691122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CSE, ATMECE, Mysuru</a:t>
            </a:r>
            <a:endParaRPr lang="en-IN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F9E56F9-53A7-5392-EE1D-FE1F31CF80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9CD6B-C1B8-4314-8139-E6C09BE6966B}" type="slidenum">
              <a:rPr lang="en-IN" smtClean="0"/>
              <a:t>20</a:t>
            </a:fld>
            <a:endParaRPr lang="en-IN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27FBCB3-9116-A28A-7A7D-66A5E756345B}"/>
              </a:ext>
            </a:extLst>
          </p:cNvPr>
          <p:cNvSpPr txBox="1"/>
          <p:nvPr/>
        </p:nvSpPr>
        <p:spPr>
          <a:xfrm>
            <a:off x="3306170" y="1192916"/>
            <a:ext cx="61483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N" sz="1800" b="1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</a:rPr>
              <a:t>Using </a:t>
            </a:r>
            <a:r>
              <a:rPr lang="en-IN" b="1" dirty="0">
                <a:solidFill>
                  <a:srgbClr val="212529"/>
                </a:solidFill>
                <a:latin typeface="Times New Roman" panose="02020603050405020304" pitchFamily="18" charset="0"/>
              </a:rPr>
              <a:t>zero</a:t>
            </a:r>
            <a:r>
              <a:rPr lang="en-IN" sz="1800" b="1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</a:rPr>
              <a:t> address instruction</a:t>
            </a:r>
            <a:endParaRPr lang="en-IN" sz="18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E4188BC-5E47-437C-FDE2-0956F80DDA3F}"/>
              </a:ext>
            </a:extLst>
          </p:cNvPr>
          <p:cNvSpPr txBox="1"/>
          <p:nvPr/>
        </p:nvSpPr>
        <p:spPr>
          <a:xfrm>
            <a:off x="3905881" y="1737084"/>
            <a:ext cx="37914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+mj-lt"/>
              </a:rPr>
              <a:t>Postfix: AB*CC*+</a:t>
            </a:r>
            <a:endParaRPr lang="en-IN" sz="2000" dirty="0">
              <a:latin typeface="+mj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D3585AC-05D0-11DD-E864-1FAD7ED2F4EA}"/>
              </a:ext>
            </a:extLst>
          </p:cNvPr>
          <p:cNvSpPr txBox="1"/>
          <p:nvPr/>
        </p:nvSpPr>
        <p:spPr>
          <a:xfrm>
            <a:off x="1177120" y="1776848"/>
            <a:ext cx="198916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</a:rPr>
              <a:t>X = A×B + C×C</a:t>
            </a:r>
            <a:endParaRPr lang="en-IN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0DFFD1E-E9EC-3A87-A8A2-83DDC4D35D7A}"/>
              </a:ext>
            </a:extLst>
          </p:cNvPr>
          <p:cNvSpPr txBox="1"/>
          <p:nvPr/>
        </p:nvSpPr>
        <p:spPr>
          <a:xfrm>
            <a:off x="3306170" y="2312030"/>
            <a:ext cx="6411036" cy="3730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dirty="0">
                <a:latin typeface="+mj-lt"/>
              </a:rPr>
              <a:t>PUSH A               ;      TOS </a:t>
            </a:r>
            <a:r>
              <a:rPr lang="en-GB" sz="2000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</a:rPr>
              <a:t>←</a:t>
            </a:r>
            <a:r>
              <a:rPr lang="en-GB" sz="2000" b="0" i="0" dirty="0">
                <a:solidFill>
                  <a:srgbClr val="212529"/>
                </a:solidFill>
                <a:effectLst/>
                <a:latin typeface="+mj-lt"/>
                <a:sym typeface="Wingdings" panose="05000000000000000000" pitchFamily="2" charset="2"/>
              </a:rPr>
              <a:t> A</a:t>
            </a:r>
            <a:r>
              <a:rPr lang="en-GB" sz="2000" dirty="0">
                <a:latin typeface="+mj-lt"/>
                <a:sym typeface="Wingdings" panose="05000000000000000000" pitchFamily="2" charset="2"/>
              </a:rPr>
              <a:t> </a:t>
            </a:r>
            <a:r>
              <a:rPr lang="en-GB" sz="2000" dirty="0">
                <a:latin typeface="+mj-lt"/>
              </a:rPr>
              <a:t>   </a:t>
            </a:r>
          </a:p>
          <a:p>
            <a:pPr>
              <a:lnSpc>
                <a:spcPct val="150000"/>
              </a:lnSpc>
            </a:pPr>
            <a:r>
              <a:rPr lang="en-GB" sz="2000" dirty="0">
                <a:latin typeface="+mj-lt"/>
              </a:rPr>
              <a:t>PUSH B			;	 TOS </a:t>
            </a:r>
            <a:r>
              <a:rPr lang="en-GB" sz="2000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</a:rPr>
              <a:t>←</a:t>
            </a:r>
            <a:r>
              <a:rPr lang="en-GB" sz="2000" b="0" i="0" dirty="0">
                <a:solidFill>
                  <a:srgbClr val="212529"/>
                </a:solidFill>
                <a:effectLst/>
                <a:latin typeface="+mj-lt"/>
                <a:sym typeface="Wingdings" panose="05000000000000000000" pitchFamily="2" charset="2"/>
              </a:rPr>
              <a:t> B</a:t>
            </a:r>
            <a:endParaRPr lang="en-GB" sz="2000" dirty="0">
              <a:latin typeface="+mj-lt"/>
            </a:endParaRPr>
          </a:p>
          <a:p>
            <a:pPr>
              <a:lnSpc>
                <a:spcPct val="150000"/>
              </a:lnSpc>
            </a:pPr>
            <a:r>
              <a:rPr lang="en-GB" sz="2000" dirty="0">
                <a:latin typeface="+mj-lt"/>
              </a:rPr>
              <a:t>MUL			;	 TOS </a:t>
            </a:r>
            <a:r>
              <a:rPr lang="en-GB" sz="2000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</a:rPr>
              <a:t>←</a:t>
            </a:r>
            <a:r>
              <a:rPr lang="en-GB" sz="2000" b="0" i="0" dirty="0">
                <a:solidFill>
                  <a:srgbClr val="212529"/>
                </a:solidFill>
                <a:effectLst/>
                <a:latin typeface="+mj-lt"/>
                <a:sym typeface="Wingdings" panose="05000000000000000000" pitchFamily="2" charset="2"/>
              </a:rPr>
              <a:t> (A*B)</a:t>
            </a:r>
            <a:endParaRPr lang="en-GB" sz="2000" dirty="0">
              <a:latin typeface="+mj-lt"/>
            </a:endParaRPr>
          </a:p>
          <a:p>
            <a:pPr>
              <a:lnSpc>
                <a:spcPct val="150000"/>
              </a:lnSpc>
            </a:pPr>
            <a:r>
              <a:rPr lang="en-GB" sz="2000" dirty="0">
                <a:latin typeface="+mj-lt"/>
              </a:rPr>
              <a:t>PUSH C			;	 TOS </a:t>
            </a:r>
            <a:r>
              <a:rPr lang="en-GB" sz="2000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</a:rPr>
              <a:t>←</a:t>
            </a:r>
            <a:r>
              <a:rPr lang="en-GB" sz="2000" b="0" i="0" dirty="0">
                <a:solidFill>
                  <a:srgbClr val="212529"/>
                </a:solidFill>
                <a:effectLst/>
                <a:latin typeface="+mj-lt"/>
                <a:sym typeface="Wingdings" panose="05000000000000000000" pitchFamily="2" charset="2"/>
              </a:rPr>
              <a:t> C</a:t>
            </a:r>
            <a:endParaRPr lang="en-GB" sz="2000" dirty="0">
              <a:latin typeface="+mj-lt"/>
            </a:endParaRPr>
          </a:p>
          <a:p>
            <a:pPr>
              <a:lnSpc>
                <a:spcPct val="150000"/>
              </a:lnSpc>
            </a:pPr>
            <a:r>
              <a:rPr lang="en-GB" sz="2000" dirty="0">
                <a:latin typeface="+mj-lt"/>
              </a:rPr>
              <a:t>PUSH C			;	 TOS </a:t>
            </a:r>
            <a:r>
              <a:rPr lang="en-GB" sz="2000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</a:rPr>
              <a:t>←</a:t>
            </a:r>
            <a:r>
              <a:rPr lang="en-GB" sz="2000" b="0" i="0" dirty="0">
                <a:solidFill>
                  <a:srgbClr val="212529"/>
                </a:solidFill>
                <a:effectLst/>
                <a:latin typeface="+mj-lt"/>
                <a:sym typeface="Wingdings" panose="05000000000000000000" pitchFamily="2" charset="2"/>
              </a:rPr>
              <a:t> C</a:t>
            </a:r>
            <a:endParaRPr lang="en-GB" sz="2000" dirty="0">
              <a:latin typeface="+mj-lt"/>
            </a:endParaRPr>
          </a:p>
          <a:p>
            <a:pPr>
              <a:lnSpc>
                <a:spcPct val="150000"/>
              </a:lnSpc>
            </a:pPr>
            <a:r>
              <a:rPr lang="en-GB" sz="2000" dirty="0">
                <a:latin typeface="+mj-lt"/>
              </a:rPr>
              <a:t>MUL			;	TOS </a:t>
            </a:r>
            <a:r>
              <a:rPr lang="en-GB" sz="2000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</a:rPr>
              <a:t>←</a:t>
            </a:r>
            <a:r>
              <a:rPr lang="en-GB" sz="2000" b="0" i="0" dirty="0">
                <a:solidFill>
                  <a:srgbClr val="212529"/>
                </a:solidFill>
                <a:effectLst/>
                <a:latin typeface="+mj-lt"/>
                <a:sym typeface="Wingdings" panose="05000000000000000000" pitchFamily="2" charset="2"/>
              </a:rPr>
              <a:t> (C*C)</a:t>
            </a:r>
            <a:endParaRPr lang="en-GB" sz="2000" dirty="0">
              <a:latin typeface="+mj-lt"/>
            </a:endParaRPr>
          </a:p>
          <a:p>
            <a:pPr>
              <a:lnSpc>
                <a:spcPct val="150000"/>
              </a:lnSpc>
            </a:pPr>
            <a:r>
              <a:rPr lang="en-GB" sz="2000" dirty="0">
                <a:latin typeface="+mj-lt"/>
              </a:rPr>
              <a:t>ADD			;      TOS </a:t>
            </a:r>
            <a:r>
              <a:rPr lang="en-GB" sz="2000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</a:rPr>
              <a:t>←</a:t>
            </a:r>
            <a:r>
              <a:rPr lang="en-GB" sz="2000" b="0" i="0" dirty="0">
                <a:solidFill>
                  <a:srgbClr val="212529"/>
                </a:solidFill>
                <a:effectLst/>
                <a:latin typeface="+mj-lt"/>
                <a:sym typeface="Wingdings" panose="05000000000000000000" pitchFamily="2" charset="2"/>
              </a:rPr>
              <a:t> (C*C) + (A*B)</a:t>
            </a:r>
            <a:endParaRPr lang="en-GB" sz="2000" dirty="0">
              <a:latin typeface="+mj-lt"/>
            </a:endParaRPr>
          </a:p>
          <a:p>
            <a:pPr>
              <a:lnSpc>
                <a:spcPct val="150000"/>
              </a:lnSpc>
            </a:pPr>
            <a:r>
              <a:rPr lang="en-GB" sz="2000" dirty="0">
                <a:latin typeface="+mj-lt"/>
              </a:rPr>
              <a:t>POP X			;	M[X] </a:t>
            </a:r>
            <a:r>
              <a:rPr lang="en-GB" sz="2000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</a:rPr>
              <a:t>←</a:t>
            </a:r>
            <a:r>
              <a:rPr lang="en-GB" sz="2000" b="0" i="0" dirty="0">
                <a:solidFill>
                  <a:srgbClr val="212529"/>
                </a:solidFill>
                <a:effectLst/>
                <a:latin typeface="+mj-lt"/>
                <a:sym typeface="Wingdings" panose="05000000000000000000" pitchFamily="2" charset="2"/>
              </a:rPr>
              <a:t> TOS</a:t>
            </a:r>
            <a:endParaRPr lang="en-GB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898511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EB5D899-FE00-1E9B-227F-90CFF97C8F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CSE, ATMECE, Mysuru</a:t>
            </a:r>
            <a:endParaRPr lang="en-IN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FB3FB72-5955-53D8-0411-6B38DD52AE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9CD6B-C1B8-4314-8139-E6C09BE6966B}" type="slidenum">
              <a:rPr lang="en-IN" smtClean="0"/>
              <a:t>21</a:t>
            </a:fld>
            <a:endParaRPr lang="en-IN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6DE5670-4194-8E2D-23E5-9C2D86267CF0}"/>
              </a:ext>
            </a:extLst>
          </p:cNvPr>
          <p:cNvSpPr txBox="1"/>
          <p:nvPr/>
        </p:nvSpPr>
        <p:spPr>
          <a:xfrm>
            <a:off x="651680" y="1185465"/>
            <a:ext cx="1075443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b="1" dirty="0">
                <a:latin typeface="+mj-lt"/>
              </a:rPr>
              <a:t>QP: Mention four types of operations to be performed by instructions in a computer. Explain the basic types of instruction formats to carry out. C </a:t>
            </a:r>
            <a:r>
              <a:rPr lang="en-GB" b="1" i="0" dirty="0">
                <a:solidFill>
                  <a:srgbClr val="212529"/>
                </a:solidFill>
                <a:effectLst/>
                <a:latin typeface="+mj-lt"/>
              </a:rPr>
              <a:t>←</a:t>
            </a:r>
            <a:r>
              <a:rPr lang="en-GB" b="1" dirty="0">
                <a:latin typeface="+mj-lt"/>
              </a:rPr>
              <a:t> [A] + [B]</a:t>
            </a:r>
            <a:endParaRPr lang="en-IN" b="1" dirty="0">
              <a:latin typeface="+mj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410B063-B864-94BB-DBF9-B73014519C1D}"/>
              </a:ext>
            </a:extLst>
          </p:cNvPr>
          <p:cNvSpPr txBox="1"/>
          <p:nvPr/>
        </p:nvSpPr>
        <p:spPr>
          <a:xfrm>
            <a:off x="678974" y="1905233"/>
            <a:ext cx="11600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+mj-lt"/>
              </a:rPr>
              <a:t>Answer:</a:t>
            </a:r>
            <a:endParaRPr lang="en-IN" dirty="0"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8D138F0-08D4-30A2-4A55-A6B80BD9E03F}"/>
              </a:ext>
            </a:extLst>
          </p:cNvPr>
          <p:cNvSpPr txBox="1"/>
          <p:nvPr/>
        </p:nvSpPr>
        <p:spPr>
          <a:xfrm>
            <a:off x="1259004" y="1868128"/>
            <a:ext cx="10147111" cy="12890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just">
              <a:lnSpc>
                <a:spcPct val="150000"/>
              </a:lnSpc>
              <a:spcBef>
                <a:spcPts val="750"/>
              </a:spcBef>
              <a:spcAft>
                <a:spcPts val="1200"/>
              </a:spcAft>
            </a:pPr>
            <a:r>
              <a:rPr lang="en-GB" dirty="0">
                <a:latin typeface="+mj-lt"/>
              </a:rPr>
              <a:t>four types of operations: </a:t>
            </a:r>
            <a:r>
              <a:rPr lang="en-GB" i="0" dirty="0">
                <a:effectLst/>
                <a:latin typeface="+mj-lt"/>
              </a:rPr>
              <a:t>Data transfer, Arithmetic/Logic, Program control/Sequencing and I/O control. Basic types of instruction formats: Three-address, two-address, one-address, and zero-address instruction formats.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C75A790-B321-36DB-0419-710A7EF55F46}"/>
              </a:ext>
            </a:extLst>
          </p:cNvPr>
          <p:cNvSpPr txBox="1"/>
          <p:nvPr/>
        </p:nvSpPr>
        <p:spPr>
          <a:xfrm>
            <a:off x="785885" y="3157199"/>
            <a:ext cx="11109277" cy="29510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</a:rPr>
              <a:t>Three-address instructions specify two source operands and one destination operand. </a:t>
            </a:r>
          </a:p>
          <a:p>
            <a:pPr>
              <a:lnSpc>
                <a:spcPct val="150000"/>
              </a:lnSpc>
            </a:pPr>
            <a:r>
              <a:rPr lang="en-GB" dirty="0">
                <a:latin typeface="+mj-lt"/>
              </a:rPr>
              <a:t>      The expression C </a:t>
            </a:r>
            <a:r>
              <a:rPr lang="en-GB" sz="1800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</a:rPr>
              <a:t>←</a:t>
            </a:r>
            <a:r>
              <a:rPr lang="en-GB" dirty="0">
                <a:latin typeface="+mj-lt"/>
              </a:rPr>
              <a:t> [A] + [B] written as </a:t>
            </a:r>
          </a:p>
          <a:p>
            <a:pPr>
              <a:lnSpc>
                <a:spcPct val="150000"/>
              </a:lnSpc>
            </a:pPr>
            <a:r>
              <a:rPr lang="en-GB" dirty="0">
                <a:latin typeface="+mj-lt"/>
              </a:rPr>
              <a:t>                    ADD A, B, C.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</a:rPr>
              <a:t>Two-address instructions typically specify one source and one destination operand. The destination usually overwrites one of the source operands. </a:t>
            </a:r>
          </a:p>
          <a:p>
            <a:pPr>
              <a:lnSpc>
                <a:spcPct val="150000"/>
              </a:lnSpc>
            </a:pPr>
            <a:r>
              <a:rPr lang="en-GB" dirty="0">
                <a:latin typeface="+mj-lt"/>
              </a:rPr>
              <a:t>           MOV B, C (Move B to C)</a:t>
            </a:r>
          </a:p>
          <a:p>
            <a:pPr>
              <a:lnSpc>
                <a:spcPct val="150000"/>
              </a:lnSpc>
            </a:pPr>
            <a:r>
              <a:rPr lang="en-GB" dirty="0">
                <a:latin typeface="+mj-lt"/>
              </a:rPr>
              <a:t>           ADD A, C (Add A to C, result stored in C)</a:t>
            </a:r>
            <a:endParaRPr lang="en-IN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0965324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5A5A0B3-E2A5-D097-044A-8299172075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CSE, ATMECE, Mysuru</a:t>
            </a:r>
            <a:endParaRPr lang="en-IN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9D5B2EA-D849-1D70-9BEB-18A0BC12B5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9CD6B-C1B8-4314-8139-E6C09BE6966B}" type="slidenum">
              <a:rPr lang="en-IN" smtClean="0"/>
              <a:t>22</a:t>
            </a:fld>
            <a:endParaRPr lang="en-IN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8D35FBB-4F80-349D-4309-899E18076028}"/>
              </a:ext>
            </a:extLst>
          </p:cNvPr>
          <p:cNvSpPr txBox="1"/>
          <p:nvPr/>
        </p:nvSpPr>
        <p:spPr>
          <a:xfrm>
            <a:off x="1282890" y="1665027"/>
            <a:ext cx="9212238" cy="41975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</a:rPr>
              <a:t>One-address instructions use an implied accumulator register for one operand and the result.</a:t>
            </a:r>
          </a:p>
          <a:p>
            <a:pPr>
              <a:lnSpc>
                <a:spcPct val="150000"/>
              </a:lnSpc>
            </a:pPr>
            <a:r>
              <a:rPr lang="en-GB" dirty="0">
                <a:latin typeface="+mj-lt"/>
              </a:rPr>
              <a:t>              LOAD A (Load A into the accumulator)</a:t>
            </a:r>
          </a:p>
          <a:p>
            <a:pPr>
              <a:lnSpc>
                <a:spcPct val="150000"/>
              </a:lnSpc>
            </a:pPr>
            <a:r>
              <a:rPr lang="en-GB" dirty="0">
                <a:latin typeface="+mj-lt"/>
              </a:rPr>
              <a:t>              ADD B (Add B to the accumulator)</a:t>
            </a:r>
          </a:p>
          <a:p>
            <a:pPr>
              <a:lnSpc>
                <a:spcPct val="150000"/>
              </a:lnSpc>
            </a:pPr>
            <a:r>
              <a:rPr lang="en-GB" dirty="0">
                <a:latin typeface="+mj-lt"/>
              </a:rPr>
              <a:t>              STORE C (Store the accumulator content in C)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</a:rPr>
              <a:t>Zero-address instructions use a stack structure, where all operands are implicitly popped from the stack and the result is pushed back onto the stack.</a:t>
            </a:r>
          </a:p>
          <a:p>
            <a:pPr>
              <a:lnSpc>
                <a:spcPct val="150000"/>
              </a:lnSpc>
            </a:pPr>
            <a:r>
              <a:rPr lang="en-GB" dirty="0">
                <a:latin typeface="+mj-lt"/>
              </a:rPr>
              <a:t>            PUSH A</a:t>
            </a:r>
          </a:p>
          <a:p>
            <a:pPr>
              <a:lnSpc>
                <a:spcPct val="150000"/>
              </a:lnSpc>
            </a:pPr>
            <a:r>
              <a:rPr lang="en-GB" dirty="0">
                <a:latin typeface="+mj-lt"/>
              </a:rPr>
              <a:t>            PUSH B</a:t>
            </a:r>
          </a:p>
          <a:p>
            <a:pPr>
              <a:lnSpc>
                <a:spcPct val="150000"/>
              </a:lnSpc>
            </a:pPr>
            <a:r>
              <a:rPr lang="en-GB" dirty="0">
                <a:latin typeface="+mj-lt"/>
              </a:rPr>
              <a:t>            ADD (Pops A and B, pushes result)</a:t>
            </a:r>
          </a:p>
          <a:p>
            <a:pPr>
              <a:lnSpc>
                <a:spcPct val="150000"/>
              </a:lnSpc>
            </a:pPr>
            <a:r>
              <a:rPr lang="en-GB" dirty="0">
                <a:latin typeface="+mj-lt"/>
              </a:rPr>
              <a:t>            POP C</a:t>
            </a:r>
            <a:endParaRPr lang="en-IN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6186079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B20D5A2-E634-5F95-061A-04771A41D2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CSE, ATMECE, Mysuru</a:t>
            </a:r>
            <a:endParaRPr lang="en-IN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2184A6A-E80D-76D2-EC0B-8D7DBF472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9CD6B-C1B8-4314-8139-E6C09BE6966B}" type="slidenum">
              <a:rPr lang="en-IN" smtClean="0"/>
              <a:t>23</a:t>
            </a:fld>
            <a:endParaRPr lang="en-IN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7DF540E-5317-1D94-7DB7-0FB2C68A40B9}"/>
              </a:ext>
            </a:extLst>
          </p:cNvPr>
          <p:cNvSpPr txBox="1"/>
          <p:nvPr/>
        </p:nvSpPr>
        <p:spPr>
          <a:xfrm>
            <a:off x="629026" y="1026899"/>
            <a:ext cx="7502857" cy="498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N" sz="2000" b="1" dirty="0">
                <a:latin typeface="+mj-lt"/>
              </a:rPr>
              <a:t>2.4.4 Instruction Execution and straight line sequencing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3F6A678-61AD-4C29-2340-13B0C8E68400}"/>
              </a:ext>
            </a:extLst>
          </p:cNvPr>
          <p:cNvSpPr txBox="1"/>
          <p:nvPr/>
        </p:nvSpPr>
        <p:spPr>
          <a:xfrm>
            <a:off x="7810256" y="5846390"/>
            <a:ext cx="36605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+mj-lt"/>
              </a:rPr>
              <a:t>Fig: A program for </a:t>
            </a:r>
            <a:r>
              <a:rPr lang="en-GB" b="1" dirty="0">
                <a:latin typeface="+mj-lt"/>
              </a:rPr>
              <a:t>C </a:t>
            </a:r>
            <a:r>
              <a:rPr lang="en-GB" b="1" i="0" dirty="0">
                <a:solidFill>
                  <a:srgbClr val="212529"/>
                </a:solidFill>
                <a:effectLst/>
                <a:latin typeface="+mj-lt"/>
              </a:rPr>
              <a:t>←</a:t>
            </a:r>
            <a:r>
              <a:rPr lang="en-GB" b="1" dirty="0">
                <a:latin typeface="+mj-lt"/>
              </a:rPr>
              <a:t> [A] + [B]</a:t>
            </a:r>
            <a:r>
              <a:rPr lang="en-GB" dirty="0">
                <a:latin typeface="+mj-lt"/>
              </a:rPr>
              <a:t> </a:t>
            </a:r>
            <a:endParaRPr lang="en-IN" dirty="0">
              <a:latin typeface="+mj-lt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A058E91-2068-E9B1-2D80-A28A954CB4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1800" y="1625600"/>
            <a:ext cx="5604155" cy="48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784687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2CA7FBC-C297-47C6-188B-4862177913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CSE, ATMECE, Mysuru</a:t>
            </a:r>
            <a:endParaRPr lang="en-IN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C1F5658-B36A-1AD0-8440-F846821A05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9CD6B-C1B8-4314-8139-E6C09BE6966B}" type="slidenum">
              <a:rPr lang="en-IN" smtClean="0"/>
              <a:t>24</a:t>
            </a:fld>
            <a:endParaRPr lang="en-IN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AF14963-1D18-B44C-B64B-3BAEBC9A4049}"/>
              </a:ext>
            </a:extLst>
          </p:cNvPr>
          <p:cNvSpPr txBox="1"/>
          <p:nvPr/>
        </p:nvSpPr>
        <p:spPr>
          <a:xfrm>
            <a:off x="977900" y="1447800"/>
            <a:ext cx="22733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latin typeface="+mj-lt"/>
              </a:rPr>
              <a:t>2.4.5 Branching</a:t>
            </a:r>
            <a:endParaRPr lang="en-IN" sz="2000" b="1" dirty="0">
              <a:latin typeface="+mj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F71AB1B-3596-CC27-33EB-05CA613A1E62}"/>
              </a:ext>
            </a:extLst>
          </p:cNvPr>
          <p:cNvSpPr txBox="1"/>
          <p:nvPr/>
        </p:nvSpPr>
        <p:spPr>
          <a:xfrm>
            <a:off x="977900" y="1993900"/>
            <a:ext cx="10020300" cy="18833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</a:rPr>
              <a:t>Every time it is not possible to store a program in the consecutive memory locations. 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</a:rPr>
              <a:t>In such cases we can not use straight-line sequencing. Here, we have to use branch instructions to transfer the program control from one straight-line sequence to another straight-line sequence of instruction</a:t>
            </a:r>
            <a:endParaRPr lang="en-IN" sz="2000" dirty="0"/>
          </a:p>
        </p:txBody>
      </p:sp>
    </p:spTree>
    <p:extLst>
      <p:ext uri="{BB962C8B-B14F-4D97-AF65-F5344CB8AC3E}">
        <p14:creationId xmlns:p14="http://schemas.microsoft.com/office/powerpoint/2010/main" val="77527462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8D94318-2E95-5A5F-FB0E-DA3B208C2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CSE, ATMECE, Mysuru</a:t>
            </a:r>
            <a:endParaRPr lang="en-IN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B1AFCC8-F45B-B5DA-C01B-AF190DD5D6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9CD6B-C1B8-4314-8139-E6C09BE6966B}" type="slidenum">
              <a:rPr lang="en-IN" smtClean="0"/>
              <a:t>25</a:t>
            </a:fld>
            <a:endParaRPr lang="en-IN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5FB5C9D-302F-DDD0-D0E9-A88596C0B8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59201" y="850900"/>
            <a:ext cx="3418038" cy="543559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2664045-68C2-99A4-A728-1CBECA2A904F}"/>
              </a:ext>
            </a:extLst>
          </p:cNvPr>
          <p:cNvSpPr txBox="1"/>
          <p:nvPr/>
        </p:nvSpPr>
        <p:spPr>
          <a:xfrm>
            <a:off x="7340601" y="5809629"/>
            <a:ext cx="439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+mj-lt"/>
              </a:rPr>
              <a:t>Fig: A straight-line program to add n numbers</a:t>
            </a:r>
            <a:endParaRPr lang="en-IN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0482029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3634754-F97A-C689-707C-982E39B78A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CSE, ATMECE, Mysuru</a:t>
            </a:r>
            <a:endParaRPr lang="en-IN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0F32E72-4B05-C4B2-1E3F-1A48FC30B6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9CD6B-C1B8-4314-8139-E6C09BE6966B}" type="slidenum">
              <a:rPr lang="en-IN" smtClean="0"/>
              <a:t>26</a:t>
            </a:fld>
            <a:endParaRPr lang="en-IN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55EFBFE-0A88-0D84-A01A-A519084B5C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35079" y="591564"/>
            <a:ext cx="4702627" cy="584904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95B47BA-773F-0AF8-59AB-719C05A4AF44}"/>
              </a:ext>
            </a:extLst>
          </p:cNvPr>
          <p:cNvSpPr txBox="1"/>
          <p:nvPr/>
        </p:nvSpPr>
        <p:spPr>
          <a:xfrm>
            <a:off x="454293" y="1124796"/>
            <a:ext cx="386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+mj-lt"/>
              </a:rPr>
              <a:t>Fig: Using a loop to add n numbers</a:t>
            </a:r>
            <a:endParaRPr lang="en-IN" b="1" dirty="0"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40026E5-BC1E-4611-0CB7-73D48D29C97D}"/>
              </a:ext>
            </a:extLst>
          </p:cNvPr>
          <p:cNvSpPr txBox="1"/>
          <p:nvPr/>
        </p:nvSpPr>
        <p:spPr>
          <a:xfrm>
            <a:off x="294635" y="1718125"/>
            <a:ext cx="6740444" cy="41975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</a:rPr>
              <a:t>Here, the location N stores the value of n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N" dirty="0">
                <a:latin typeface="+mj-lt"/>
              </a:rPr>
              <a:t>Register R1 is used as a counter to determine the number of times the loop gets executed.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N" dirty="0">
                <a:latin typeface="+mj-lt"/>
              </a:rPr>
              <a:t>The contents of the location N are moved into R1 at the start of the program execution.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N" dirty="0">
                <a:latin typeface="+mj-lt"/>
              </a:rPr>
              <a:t>After that, the register R0 is cleared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N" dirty="0">
                <a:latin typeface="+mj-lt"/>
              </a:rPr>
              <a:t>The address LOOP is reloaded again and again until R1 becomes 0.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N" dirty="0">
                <a:latin typeface="+mj-lt"/>
              </a:rPr>
              <a:t>Every time a number is added, the R1 value is decremented.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N" dirty="0">
                <a:latin typeface="+mj-lt"/>
              </a:rPr>
              <a:t>When R1 becomes 0, we come out of the loop and the result which is stored at R0 is copied into memory location SUM.</a:t>
            </a:r>
          </a:p>
        </p:txBody>
      </p:sp>
    </p:spTree>
    <p:extLst>
      <p:ext uri="{BB962C8B-B14F-4D97-AF65-F5344CB8AC3E}">
        <p14:creationId xmlns:p14="http://schemas.microsoft.com/office/powerpoint/2010/main" val="12895242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48F6643-9672-499E-58FE-19E73211E7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CSE, ATMECE, Mysuru</a:t>
            </a:r>
            <a:endParaRPr lang="en-IN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3B4A6DB-4678-179B-9FB5-6BA012E68D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9CD6B-C1B8-4314-8139-E6C09BE6966B}" type="slidenum">
              <a:rPr lang="en-IN" smtClean="0"/>
              <a:t>27</a:t>
            </a:fld>
            <a:endParaRPr lang="en-IN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E506BB6-6264-6AD6-0783-CF3068262C93}"/>
              </a:ext>
            </a:extLst>
          </p:cNvPr>
          <p:cNvSpPr txBox="1"/>
          <p:nvPr/>
        </p:nvSpPr>
        <p:spPr>
          <a:xfrm>
            <a:off x="730065" y="993306"/>
            <a:ext cx="3091542" cy="498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N" sz="2000" b="1" dirty="0">
                <a:latin typeface="+mj-lt"/>
              </a:rPr>
              <a:t>2.4.6 Condition Codes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8348D74-69E4-5F00-08C2-8A5153E31B0F}"/>
              </a:ext>
            </a:extLst>
          </p:cNvPr>
          <p:cNvSpPr txBox="1"/>
          <p:nvPr/>
        </p:nvSpPr>
        <p:spPr>
          <a:xfrm>
            <a:off x="730065" y="1452446"/>
            <a:ext cx="10707192" cy="2345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</a:rPr>
              <a:t>The processor keeps track of </a:t>
            </a:r>
            <a:r>
              <a:rPr lang="en-GB" sz="2000" dirty="0">
                <a:solidFill>
                  <a:srgbClr val="212529"/>
                </a:solidFill>
                <a:latin typeface="Times New Roman" panose="02020603050405020304" pitchFamily="18" charset="0"/>
              </a:rPr>
              <a:t>information on all the operations. This is accomplished by recording the required information in individual bits called the condition code flags.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</a:rPr>
              <a:t>The condition code flags are stored in the status registers. The status register is also referred to as flag register.</a:t>
            </a:r>
            <a:endParaRPr lang="en-IN" sz="2000" b="0" i="0" dirty="0">
              <a:solidFill>
                <a:srgbClr val="212529"/>
              </a:solidFill>
              <a:effectLst/>
              <a:latin typeface="Times New Roman" panose="02020603050405020304" pitchFamily="18" charset="0"/>
            </a:endParaRP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N" sz="2000" dirty="0">
                <a:solidFill>
                  <a:srgbClr val="212529"/>
                </a:solidFill>
                <a:latin typeface="Times New Roman" panose="02020603050405020304" pitchFamily="18" charset="0"/>
              </a:rPr>
              <a:t>The condition code flags are set to 1 or cleared to 0, depending on the operation performed.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0E01625-2630-9770-150D-6ACB9324D795}"/>
              </a:ext>
            </a:extLst>
          </p:cNvPr>
          <p:cNvSpPr txBox="1"/>
          <p:nvPr/>
        </p:nvSpPr>
        <p:spPr>
          <a:xfrm>
            <a:off x="1016000" y="3792793"/>
            <a:ext cx="9042400" cy="2345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GB" sz="2000" b="1" dirty="0">
                <a:latin typeface="+mj-lt"/>
              </a:rPr>
              <a:t>The commonly used flags are </a:t>
            </a:r>
          </a:p>
          <a:p>
            <a:pPr marL="34290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n-GB" sz="2000" dirty="0">
                <a:latin typeface="+mj-lt"/>
              </a:rPr>
              <a:t>N (negative) – Set to 1 if the result is negative, otherwise, cleared to 0</a:t>
            </a:r>
          </a:p>
          <a:p>
            <a:pPr marL="34290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n-GB" sz="2000" dirty="0">
                <a:latin typeface="+mj-lt"/>
              </a:rPr>
              <a:t>Z (zero) – Set to 1 if the result is 0; otherwise, cleared to 0</a:t>
            </a:r>
          </a:p>
          <a:p>
            <a:pPr marL="34290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n-GB" sz="2000" dirty="0">
                <a:latin typeface="+mj-lt"/>
              </a:rPr>
              <a:t>V (overflow) – Set to 1 if arithmetic overflow occurs; otherwise, cleared to 0</a:t>
            </a:r>
          </a:p>
          <a:p>
            <a:pPr marL="34290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n-GB" sz="2000" dirty="0">
                <a:latin typeface="+mj-lt"/>
              </a:rPr>
              <a:t>C (carry) – Set to 1 if a carry-out results from the operation; otherwise, cleared to 0</a:t>
            </a:r>
            <a:endParaRPr lang="en-IN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2923779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763040A-0B15-6F0F-676E-73AE2A7C1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CSE, ATMECE, Mysuru</a:t>
            </a:r>
            <a:endParaRPr lang="en-IN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351C000-1F3D-F545-FDED-F244890BF6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9CD6B-C1B8-4314-8139-E6C09BE6966B}" type="slidenum">
              <a:rPr lang="en-IN" smtClean="0"/>
              <a:t>28</a:t>
            </a:fld>
            <a:endParaRPr lang="en-IN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1D836CE-3E7A-17C0-8AC0-AC9CACDFA35F}"/>
              </a:ext>
            </a:extLst>
          </p:cNvPr>
          <p:cNvSpPr txBox="1"/>
          <p:nvPr/>
        </p:nvSpPr>
        <p:spPr>
          <a:xfrm>
            <a:off x="1146630" y="1483647"/>
            <a:ext cx="6154056" cy="498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N" sz="2000" b="1" dirty="0">
                <a:latin typeface="+mj-lt"/>
              </a:rPr>
              <a:t>2.4.7 Generating memory address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DD7D828-7597-C3D5-D0A3-39AE64FAC267}"/>
              </a:ext>
            </a:extLst>
          </p:cNvPr>
          <p:cNvSpPr txBox="1"/>
          <p:nvPr/>
        </p:nvSpPr>
        <p:spPr>
          <a:xfrm>
            <a:off x="1040667" y="2220686"/>
            <a:ext cx="9855199" cy="2805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</a:rPr>
              <a:t>T</a:t>
            </a:r>
            <a:r>
              <a:rPr lang="en-GB" sz="2000" dirty="0">
                <a:solidFill>
                  <a:srgbClr val="212529"/>
                </a:solidFill>
                <a:latin typeface="Times New Roman" panose="02020603050405020304" pitchFamily="18" charset="0"/>
              </a:rPr>
              <a:t>he</a:t>
            </a:r>
            <a:r>
              <a:rPr lang="en-GB" sz="2000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</a:rPr>
              <a:t> address of the memory can be specified directly within the instruction.</a:t>
            </a:r>
          </a:p>
          <a:p>
            <a:pPr algn="just">
              <a:lnSpc>
                <a:spcPct val="150000"/>
              </a:lnSpc>
            </a:pPr>
            <a:r>
              <a:rPr lang="en-GB" sz="2000" dirty="0">
                <a:solidFill>
                  <a:srgbClr val="212529"/>
                </a:solidFill>
                <a:latin typeface="Times New Roman" panose="02020603050405020304" pitchFamily="18" charset="0"/>
              </a:rPr>
              <a:t>      Ex: </a:t>
            </a:r>
            <a:r>
              <a:rPr lang="en-IN" sz="2000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</a:rPr>
              <a:t>MOV [2000H], R1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</a:rPr>
              <a:t>In this instruction the memory address is fix; it can not be dynamically changed in the program itself.</a:t>
            </a:r>
            <a:endParaRPr lang="en-IN" sz="2000" dirty="0">
              <a:solidFill>
                <a:srgbClr val="212529"/>
              </a:solidFill>
              <a:latin typeface="Times New Roman" panose="02020603050405020304" pitchFamily="18" charset="0"/>
            </a:endParaRP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</a:rPr>
              <a:t>There are some situations where we need to change the memory address dynamically.</a:t>
            </a:r>
            <a:endParaRPr lang="en-IN" sz="2000" b="0" i="0" dirty="0">
              <a:solidFill>
                <a:srgbClr val="212529"/>
              </a:solidFill>
              <a:effectLst/>
              <a:latin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endParaRPr lang="en-IN" sz="2000" dirty="0"/>
          </a:p>
        </p:txBody>
      </p:sp>
    </p:spTree>
    <p:extLst>
      <p:ext uri="{BB962C8B-B14F-4D97-AF65-F5344CB8AC3E}">
        <p14:creationId xmlns:p14="http://schemas.microsoft.com/office/powerpoint/2010/main" val="109173083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10B057F-3B6A-6C6C-4DE1-38530F4A06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CSE, ATMECE, Mysuru</a:t>
            </a:r>
            <a:endParaRPr lang="en-IN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169AB18-91F0-C6D5-87EE-A4A5608D8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9CD6B-C1B8-4314-8139-E6C09BE6966B}" type="slidenum">
              <a:rPr lang="en-IN" smtClean="0"/>
              <a:t>29</a:t>
            </a:fld>
            <a:endParaRPr lang="en-IN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2A5DD6E-1C71-A4D1-B05D-31F664C0FCD8}"/>
              </a:ext>
            </a:extLst>
          </p:cNvPr>
          <p:cNvSpPr txBox="1"/>
          <p:nvPr/>
        </p:nvSpPr>
        <p:spPr>
          <a:xfrm>
            <a:off x="956859" y="1248135"/>
            <a:ext cx="6154056" cy="498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GB" sz="2000" b="1" dirty="0">
                <a:latin typeface="+mj-lt"/>
              </a:rPr>
              <a:t>2.5 </a:t>
            </a:r>
            <a:r>
              <a:rPr lang="en-IN" sz="2000" b="1" dirty="0">
                <a:latin typeface="+mj-lt"/>
              </a:rPr>
              <a:t>Addressing Modes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4E2D732-34D0-45A7-141D-D000A43C178B}"/>
              </a:ext>
            </a:extLst>
          </p:cNvPr>
          <p:cNvSpPr txBox="1"/>
          <p:nvPr/>
        </p:nvSpPr>
        <p:spPr>
          <a:xfrm>
            <a:off x="956859" y="1885165"/>
            <a:ext cx="10862101" cy="960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The various formats of representing location of an operand in an instruction or address of an operand is called as “Addressing Mode”. </a:t>
            </a:r>
            <a:endParaRPr lang="en-IN" sz="2000" dirty="0">
              <a:latin typeface="+mj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77B25DF-C0AD-7977-41D6-FB3289BE1CCC}"/>
              </a:ext>
            </a:extLst>
          </p:cNvPr>
          <p:cNvSpPr txBox="1"/>
          <p:nvPr/>
        </p:nvSpPr>
        <p:spPr>
          <a:xfrm>
            <a:off x="956859" y="2993073"/>
            <a:ext cx="5601975" cy="28069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The different types of Addressing Modes are:</a:t>
            </a:r>
          </a:p>
          <a:p>
            <a:pPr marL="457200" indent="-457200" algn="just">
              <a:lnSpc>
                <a:spcPct val="150000"/>
              </a:lnSpc>
              <a:buAutoNum type="alphaLcParenR"/>
            </a:pPr>
            <a:r>
              <a:rPr lang="en-GB" sz="2000" dirty="0">
                <a:latin typeface="+mj-lt"/>
              </a:rPr>
              <a:t>Register Addressing </a:t>
            </a:r>
          </a:p>
          <a:p>
            <a:pPr marL="457200" indent="-457200" algn="just">
              <a:lnSpc>
                <a:spcPct val="150000"/>
              </a:lnSpc>
              <a:buAutoNum type="alphaLcParenR"/>
            </a:pPr>
            <a:r>
              <a:rPr lang="en-GB" sz="2000" dirty="0">
                <a:latin typeface="+mj-lt"/>
              </a:rPr>
              <a:t>Direct Addressing </a:t>
            </a:r>
          </a:p>
          <a:p>
            <a:pPr marL="457200" indent="-457200" algn="just">
              <a:lnSpc>
                <a:spcPct val="150000"/>
              </a:lnSpc>
              <a:buAutoNum type="alphaLcParenR"/>
            </a:pPr>
            <a:r>
              <a:rPr lang="en-GB" sz="2000" dirty="0">
                <a:latin typeface="+mj-lt"/>
              </a:rPr>
              <a:t>Immediate Addressing </a:t>
            </a:r>
          </a:p>
          <a:p>
            <a:pPr marL="457200" indent="-457200" algn="just">
              <a:lnSpc>
                <a:spcPct val="150000"/>
              </a:lnSpc>
              <a:buAutoNum type="alphaLcParenR"/>
            </a:pPr>
            <a:r>
              <a:rPr lang="en-GB" sz="2000" dirty="0">
                <a:latin typeface="+mj-lt"/>
              </a:rPr>
              <a:t>Indirect Addressing </a:t>
            </a:r>
          </a:p>
          <a:p>
            <a:pPr marL="457200" indent="-457200" algn="just">
              <a:lnSpc>
                <a:spcPct val="150000"/>
              </a:lnSpc>
              <a:buAutoNum type="alphaLcParenR"/>
            </a:pPr>
            <a:r>
              <a:rPr lang="en-GB" sz="2000" dirty="0">
                <a:latin typeface="+mj-lt"/>
              </a:rPr>
              <a:t>Index Addressing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3AA0C61-221F-4914-B515-4E1593E0987C}"/>
              </a:ext>
            </a:extLst>
          </p:cNvPr>
          <p:cNvSpPr txBox="1"/>
          <p:nvPr/>
        </p:nvSpPr>
        <p:spPr>
          <a:xfrm>
            <a:off x="5086825" y="3621232"/>
            <a:ext cx="4220948" cy="1421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GB" sz="2000" dirty="0">
                <a:latin typeface="+mj-lt"/>
              </a:rPr>
              <a:t>f)  Relative Addressing </a:t>
            </a:r>
          </a:p>
          <a:p>
            <a:pPr algn="just">
              <a:lnSpc>
                <a:spcPct val="150000"/>
              </a:lnSpc>
            </a:pPr>
            <a:r>
              <a:rPr lang="en-GB" sz="2000" dirty="0">
                <a:latin typeface="+mj-lt"/>
              </a:rPr>
              <a:t>g)  Auto Increment Addressing </a:t>
            </a:r>
          </a:p>
          <a:p>
            <a:pPr algn="just">
              <a:lnSpc>
                <a:spcPct val="150000"/>
              </a:lnSpc>
            </a:pPr>
            <a:r>
              <a:rPr lang="en-GB" sz="2000" dirty="0">
                <a:latin typeface="+mj-lt"/>
              </a:rPr>
              <a:t>h)  Auto Decrement Addressing </a:t>
            </a:r>
            <a:endParaRPr lang="en-IN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634796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16B43F-CA1C-A92E-8C45-7F5651AE99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EFE4101-F396-00AF-EECB-E95ED863DB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CSE, ATMECE, Mysuru</a:t>
            </a:r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5C34D2-1CC4-1E54-A64E-F13820A5B4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9CD6B-C1B8-4314-8139-E6C09BE6966B}" type="slidenum">
              <a:rPr lang="en-IN" smtClean="0"/>
              <a:t>3</a:t>
            </a:fld>
            <a:endParaRPr lang="en-IN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9535EE8-CDAF-2BC3-6EA9-EECCF6F9DE7F}"/>
              </a:ext>
            </a:extLst>
          </p:cNvPr>
          <p:cNvSpPr txBox="1"/>
          <p:nvPr/>
        </p:nvSpPr>
        <p:spPr>
          <a:xfrm>
            <a:off x="868907" y="1226678"/>
            <a:ext cx="6148316" cy="498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GB" sz="2000" b="1" dirty="0">
                <a:latin typeface="+mj-lt"/>
              </a:rPr>
              <a:t>2.4 </a:t>
            </a:r>
            <a:r>
              <a:rPr lang="en-IN" sz="2000" b="1" dirty="0">
                <a:latin typeface="+mj-lt"/>
              </a:rPr>
              <a:t>Instruction and Instruction sequencing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BAE7993-B19B-26CF-38A4-18C60B57EF06}"/>
              </a:ext>
            </a:extLst>
          </p:cNvPr>
          <p:cNvSpPr txBox="1"/>
          <p:nvPr/>
        </p:nvSpPr>
        <p:spPr>
          <a:xfrm>
            <a:off x="868907" y="1837561"/>
            <a:ext cx="10454185" cy="44909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b="0" i="0" dirty="0">
                <a:effectLst/>
                <a:latin typeface="+mj-lt"/>
              </a:rPr>
              <a:t>Instructions are commands for a computer to perform an operation, while instruction sequencing is the process of executing these instructions in a specific order. 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Instruction include </a:t>
            </a:r>
            <a:r>
              <a:rPr lang="en-GB" sz="2000" b="0" i="0" dirty="0">
                <a:effectLst/>
                <a:latin typeface="+mj-lt"/>
              </a:rPr>
              <a:t>an </a:t>
            </a:r>
            <a:r>
              <a:rPr lang="en-GB" sz="2000" dirty="0">
                <a:latin typeface="+mj-lt"/>
              </a:rPr>
              <a:t>operation code </a:t>
            </a:r>
            <a:r>
              <a:rPr lang="en-GB" sz="2000" b="0" i="0" dirty="0">
                <a:effectLst/>
                <a:latin typeface="+mj-lt"/>
              </a:rPr>
              <a:t>(what to do) and </a:t>
            </a:r>
            <a:r>
              <a:rPr lang="en-GB" sz="2000" dirty="0">
                <a:latin typeface="+mj-lt"/>
              </a:rPr>
              <a:t>operands</a:t>
            </a:r>
            <a:r>
              <a:rPr lang="en-GB" sz="2000" b="0" i="0" dirty="0">
                <a:effectLst/>
                <a:latin typeface="+mj-lt"/>
              </a:rPr>
              <a:t> (the data to operate on)</a:t>
            </a:r>
          </a:p>
          <a:p>
            <a:pPr algn="just"/>
            <a:endParaRPr lang="en-GB" sz="2000" dirty="0">
              <a:latin typeface="+mj-lt"/>
            </a:endParaRPr>
          </a:p>
          <a:p>
            <a:pPr algn="just">
              <a:lnSpc>
                <a:spcPts val="1800"/>
              </a:lnSpc>
              <a:spcBef>
                <a:spcPts val="750"/>
              </a:spcBef>
              <a:spcAft>
                <a:spcPts val="900"/>
              </a:spcAft>
            </a:pPr>
            <a:r>
              <a:rPr lang="en-GB" sz="2000" b="1" i="0" dirty="0">
                <a:effectLst/>
                <a:latin typeface="+mj-lt"/>
              </a:rPr>
              <a:t>Basic Types of operation:</a:t>
            </a:r>
            <a:endParaRPr lang="en-GB" sz="2000" b="0" i="0" dirty="0">
              <a:effectLst/>
              <a:latin typeface="+mj-lt"/>
            </a:endParaRPr>
          </a:p>
          <a:p>
            <a:pPr marL="742950" lvl="1" indent="-285750" algn="just">
              <a:lnSpc>
                <a:spcPts val="1800"/>
              </a:lnSpc>
              <a:spcBef>
                <a:spcPts val="75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000" b="1" i="0" dirty="0">
                <a:effectLst/>
                <a:latin typeface="+mj-lt"/>
              </a:rPr>
              <a:t>Data transfer:</a:t>
            </a:r>
            <a:r>
              <a:rPr lang="en-GB" sz="2000" b="0" i="0" dirty="0">
                <a:effectLst/>
                <a:latin typeface="+mj-lt"/>
              </a:rPr>
              <a:t> Move data between memory, registers, and I/O devices.</a:t>
            </a:r>
          </a:p>
          <a:p>
            <a:pPr marL="742950" lvl="1" indent="-285750" algn="just">
              <a:lnSpc>
                <a:spcPts val="1800"/>
              </a:lnSpc>
              <a:spcBef>
                <a:spcPts val="75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000" b="1" i="0" dirty="0">
                <a:effectLst/>
                <a:latin typeface="+mj-lt"/>
              </a:rPr>
              <a:t>Arithmetic/Logic:</a:t>
            </a:r>
            <a:r>
              <a:rPr lang="en-GB" sz="2000" b="0" i="0" dirty="0">
                <a:effectLst/>
                <a:latin typeface="+mj-lt"/>
              </a:rPr>
              <a:t> Perform calculations and logical operations.</a:t>
            </a:r>
          </a:p>
          <a:p>
            <a:pPr marL="742950" lvl="1" indent="-285750" algn="just">
              <a:lnSpc>
                <a:spcPts val="1800"/>
              </a:lnSpc>
              <a:spcBef>
                <a:spcPts val="75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000" b="1" i="0" dirty="0">
                <a:effectLst/>
                <a:latin typeface="+mj-lt"/>
              </a:rPr>
              <a:t>Program control/Sequencing:</a:t>
            </a:r>
            <a:r>
              <a:rPr lang="en-GB" sz="2000" b="0" i="0" dirty="0">
                <a:effectLst/>
                <a:latin typeface="+mj-lt"/>
              </a:rPr>
              <a:t> Change the flow of execution</a:t>
            </a:r>
          </a:p>
          <a:p>
            <a:pPr marL="742950" lvl="1" indent="-285750" algn="just">
              <a:lnSpc>
                <a:spcPts val="1800"/>
              </a:lnSpc>
              <a:spcBef>
                <a:spcPts val="75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000" b="1" i="0" dirty="0">
                <a:effectLst/>
                <a:latin typeface="+mj-lt"/>
              </a:rPr>
              <a:t>I/O control:</a:t>
            </a:r>
            <a:r>
              <a:rPr lang="en-GB" sz="2000" b="0" i="0" dirty="0">
                <a:effectLst/>
                <a:latin typeface="+mj-lt"/>
              </a:rPr>
              <a:t> Handle input and output operations. </a:t>
            </a:r>
          </a:p>
          <a:p>
            <a:pPr algn="just"/>
            <a:endParaRPr lang="en-IN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8444185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10D4833-3B50-122A-F67C-B7CD526C53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CSE, ATMECE, Mysuru</a:t>
            </a:r>
            <a:endParaRPr lang="en-IN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BCCC432-E37D-818E-5D55-82CFFCA5DF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9CD6B-C1B8-4314-8139-E6C09BE6966B}" type="slidenum">
              <a:rPr lang="en-IN" smtClean="0"/>
              <a:t>30</a:t>
            </a:fld>
            <a:endParaRPr lang="en-IN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259726C-10AD-F4AF-BB10-C7FF1709A0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1746" y="851486"/>
            <a:ext cx="5068007" cy="5453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51478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7E2CC7-9CD1-A436-F4BF-6C32760B96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36B72AC-9AC4-54FB-E652-0137DE7B18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CSE, ATMECE, Mysuru</a:t>
            </a:r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121CDE-7040-BE89-4AE3-3B4350ED60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9CD6B-C1B8-4314-8139-E6C09BE6966B}" type="slidenum">
              <a:rPr lang="en-IN" smtClean="0"/>
              <a:t>4</a:t>
            </a:fld>
            <a:endParaRPr lang="en-IN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0018E47-3227-7CAA-9682-129826BC7624}"/>
              </a:ext>
            </a:extLst>
          </p:cNvPr>
          <p:cNvSpPr txBox="1"/>
          <p:nvPr/>
        </p:nvSpPr>
        <p:spPr>
          <a:xfrm>
            <a:off x="1105466" y="1856096"/>
            <a:ext cx="9621673" cy="3593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IN" sz="2000" b="1" i="0" dirty="0">
                <a:effectLst/>
                <a:latin typeface="+mj-lt"/>
              </a:rPr>
              <a:t>Instruction sequencing</a:t>
            </a:r>
          </a:p>
          <a:p>
            <a:pPr algn="just"/>
            <a:endParaRPr lang="en-IN" sz="2000" b="1" i="0" dirty="0">
              <a:effectLst/>
              <a:latin typeface="+mj-lt"/>
            </a:endParaRPr>
          </a:p>
          <a:p>
            <a:pPr algn="just"/>
            <a:r>
              <a:rPr lang="en-GB" sz="2000" b="1" i="0" dirty="0">
                <a:effectLst/>
                <a:latin typeface="+mj-lt"/>
              </a:rPr>
              <a:t>The instruction cycle:</a:t>
            </a:r>
            <a:r>
              <a:rPr lang="en-GB" sz="2000" b="0" i="0" dirty="0">
                <a:effectLst/>
                <a:latin typeface="+mj-lt"/>
              </a:rPr>
              <a:t> process the CPU follows to execute an instruction. </a:t>
            </a:r>
          </a:p>
          <a:p>
            <a:pPr algn="just"/>
            <a:endParaRPr lang="en-GB" sz="2000" dirty="0">
              <a:latin typeface="+mj-lt"/>
            </a:endParaRPr>
          </a:p>
          <a:p>
            <a:pPr algn="just"/>
            <a:r>
              <a:rPr lang="en-GB" sz="2000" b="0" i="0" dirty="0">
                <a:effectLst/>
                <a:latin typeface="+mj-lt"/>
              </a:rPr>
              <a:t>It consists of these phases:</a:t>
            </a:r>
            <a:endParaRPr lang="en-IN" sz="2000" b="1" dirty="0">
              <a:latin typeface="+mj-lt"/>
            </a:endParaRPr>
          </a:p>
          <a:p>
            <a:pPr algn="just"/>
            <a:endParaRPr lang="en-IN" sz="2000" b="1" dirty="0">
              <a:latin typeface="+mj-lt"/>
            </a:endParaRPr>
          </a:p>
          <a:p>
            <a:pPr algn="just">
              <a:lnSpc>
                <a:spcPts val="1800"/>
              </a:lnSpc>
              <a:spcBef>
                <a:spcPts val="750"/>
              </a:spcBef>
              <a:spcAft>
                <a:spcPts val="900"/>
              </a:spcAft>
              <a:buFont typeface="+mj-lt"/>
              <a:buAutoNum type="arabicPeriod"/>
            </a:pPr>
            <a:r>
              <a:rPr lang="en-GB" sz="2000" b="1" i="0" dirty="0">
                <a:effectLst/>
                <a:latin typeface="+mj-lt"/>
              </a:rPr>
              <a:t>Fetch:</a:t>
            </a:r>
            <a:r>
              <a:rPr lang="en-GB" sz="2000" b="0" i="0" dirty="0">
                <a:effectLst/>
                <a:latin typeface="+mj-lt"/>
              </a:rPr>
              <a:t> The computer provides the memory address to retrieve the next instruction.</a:t>
            </a:r>
          </a:p>
          <a:p>
            <a:pPr algn="just">
              <a:lnSpc>
                <a:spcPts val="1800"/>
              </a:lnSpc>
              <a:spcBef>
                <a:spcPts val="750"/>
              </a:spcBef>
              <a:spcAft>
                <a:spcPts val="900"/>
              </a:spcAft>
              <a:buFont typeface="+mj-lt"/>
              <a:buAutoNum type="arabicPeriod"/>
            </a:pPr>
            <a:r>
              <a:rPr lang="en-GB" sz="2000" b="1" i="0" dirty="0">
                <a:effectLst/>
                <a:latin typeface="+mj-lt"/>
              </a:rPr>
              <a:t>Decode:</a:t>
            </a:r>
            <a:r>
              <a:rPr lang="en-GB" sz="2000" b="0" i="0" dirty="0">
                <a:effectLst/>
                <a:latin typeface="+mj-lt"/>
              </a:rPr>
              <a:t> The CPU determines what operation the instruction is asking it to perform.</a:t>
            </a:r>
          </a:p>
          <a:p>
            <a:pPr algn="just">
              <a:lnSpc>
                <a:spcPts val="1800"/>
              </a:lnSpc>
              <a:spcBef>
                <a:spcPts val="750"/>
              </a:spcBef>
              <a:spcAft>
                <a:spcPts val="900"/>
              </a:spcAft>
              <a:buFont typeface="+mj-lt"/>
              <a:buAutoNum type="arabicPeriod"/>
            </a:pPr>
            <a:r>
              <a:rPr lang="en-GB" sz="2000" b="1" i="0" dirty="0">
                <a:effectLst/>
                <a:latin typeface="+mj-lt"/>
              </a:rPr>
              <a:t>Execute:</a:t>
            </a:r>
            <a:r>
              <a:rPr lang="en-GB" sz="2000" b="0" i="0" dirty="0">
                <a:effectLst/>
                <a:latin typeface="+mj-lt"/>
              </a:rPr>
              <a:t> The actual operation is performed.</a:t>
            </a:r>
          </a:p>
          <a:p>
            <a:pPr algn="just"/>
            <a:endParaRPr lang="en-IN" sz="2000" dirty="0"/>
          </a:p>
        </p:txBody>
      </p:sp>
    </p:spTree>
    <p:extLst>
      <p:ext uri="{BB962C8B-B14F-4D97-AF65-F5344CB8AC3E}">
        <p14:creationId xmlns:p14="http://schemas.microsoft.com/office/powerpoint/2010/main" val="31597698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D72E4D-CE2D-FB95-2AC5-6C5DF457C6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64DBA47-20DE-4D54-9C82-261F2C2132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CSE, ATMECE, Mysuru</a:t>
            </a:r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F4ABC5-7C79-84C6-A4AF-844BF86CB1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9CD6B-C1B8-4314-8139-E6C09BE6966B}" type="slidenum">
              <a:rPr lang="en-IN" smtClean="0"/>
              <a:t>5</a:t>
            </a:fld>
            <a:endParaRPr lang="en-IN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428E98F-584C-5A0F-649D-45597D2640D5}"/>
              </a:ext>
            </a:extLst>
          </p:cNvPr>
          <p:cNvSpPr txBox="1"/>
          <p:nvPr/>
        </p:nvSpPr>
        <p:spPr>
          <a:xfrm>
            <a:off x="1026203" y="1514313"/>
            <a:ext cx="9905654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en-IN" sz="2000" b="1" i="0" dirty="0">
                <a:effectLst/>
                <a:latin typeface="+mj-lt"/>
              </a:rPr>
              <a:t>2.4.1 Register Transfer Notation</a:t>
            </a:r>
          </a:p>
          <a:p>
            <a:pPr algn="just">
              <a:lnSpc>
                <a:spcPct val="150000"/>
              </a:lnSpc>
              <a:buNone/>
            </a:pPr>
            <a:r>
              <a:rPr lang="en-GB" sz="2000" b="0" i="0" dirty="0">
                <a:effectLst/>
                <a:latin typeface="+mj-lt"/>
              </a:rPr>
              <a:t>The data transfers can be represented by standard notations: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b="0" i="0" dirty="0">
                <a:solidFill>
                  <a:srgbClr val="212529"/>
                </a:solidFill>
                <a:effectLst/>
                <a:latin typeface="+mj-lt"/>
              </a:rPr>
              <a:t>Processor registers are represented by notations R0, R1, R2,... and so on.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b="0" i="0" dirty="0">
                <a:solidFill>
                  <a:srgbClr val="212529"/>
                </a:solidFill>
                <a:effectLst/>
                <a:latin typeface="+mj-lt"/>
              </a:rPr>
              <a:t>The addresses of the memory locations are represented by names such as LOC, PLACE, MEM, etc.</a:t>
            </a:r>
            <a:endParaRPr lang="en-GB" sz="2000" dirty="0">
              <a:solidFill>
                <a:srgbClr val="212529"/>
              </a:solidFill>
              <a:latin typeface="+mj-lt"/>
            </a:endParaRP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b="0" i="0" dirty="0">
                <a:solidFill>
                  <a:srgbClr val="212529"/>
                </a:solidFill>
                <a:effectLst/>
                <a:latin typeface="+mj-lt"/>
              </a:rPr>
              <a:t>I/O registers are represented by names such as DATAIN, DATAOUT and so on.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b="0" i="0" dirty="0">
                <a:solidFill>
                  <a:srgbClr val="212529"/>
                </a:solidFill>
                <a:effectLst/>
                <a:latin typeface="+mj-lt"/>
              </a:rPr>
              <a:t>The contents of register or memory location are denoted by placing square brackets around the name of the register or memory location.</a:t>
            </a:r>
          </a:p>
          <a:p>
            <a:pPr>
              <a:buNone/>
            </a:pPr>
            <a:br>
              <a:rPr lang="en-GB" sz="2000" dirty="0">
                <a:latin typeface="+mj-lt"/>
              </a:rPr>
            </a:br>
            <a:br>
              <a:rPr lang="en-IN" sz="2000" dirty="0">
                <a:latin typeface="+mj-lt"/>
              </a:rPr>
            </a:br>
            <a:endParaRPr lang="en-IN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041052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D3F6B7-AF27-A545-5306-6D1BFFA11B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E7EB7AC-3BD0-D5F5-D342-19A7C1A5AE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CSE, ATMECE, Mysuru</a:t>
            </a:r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D16790-A5F2-B94F-E386-BEF4E54A2E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9CD6B-C1B8-4314-8139-E6C09BE6966B}" type="slidenum">
              <a:rPr lang="en-IN" smtClean="0"/>
              <a:t>6</a:t>
            </a:fld>
            <a:endParaRPr lang="en-IN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B421D71-F6A2-06CF-4E41-E036B1BD1C71}"/>
              </a:ext>
            </a:extLst>
          </p:cNvPr>
          <p:cNvSpPr txBox="1"/>
          <p:nvPr/>
        </p:nvSpPr>
        <p:spPr>
          <a:xfrm>
            <a:off x="873457" y="2161377"/>
            <a:ext cx="10822675" cy="2535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N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</a:rPr>
              <a:t>Examples: </a:t>
            </a:r>
          </a:p>
          <a:p>
            <a:pPr algn="just">
              <a:lnSpc>
                <a:spcPct val="150000"/>
              </a:lnSpc>
            </a:pPr>
            <a:endParaRPr lang="en-IN" dirty="0">
              <a:solidFill>
                <a:srgbClr val="212529"/>
              </a:solidFill>
              <a:latin typeface="Times New Roman" panose="02020603050405020304" pitchFamily="18" charset="0"/>
            </a:endParaRP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N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</a:rPr>
              <a:t>R2 ← [LOC] ------------</a:t>
            </a:r>
            <a:r>
              <a:rPr lang="en-GB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</a:rPr>
              <a:t>contents of memory location LOC are transferred into the processor register R2.</a:t>
            </a:r>
            <a:endParaRPr lang="en-IN" b="0" i="0" dirty="0">
              <a:solidFill>
                <a:srgbClr val="212529"/>
              </a:solidFill>
              <a:effectLst/>
              <a:latin typeface="Times New Roman" panose="02020603050405020304" pitchFamily="18" charset="0"/>
            </a:endParaRP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N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</a:rPr>
              <a:t>R3 ←  [R1] + [R2] --------- </a:t>
            </a:r>
            <a:r>
              <a:rPr lang="en-GB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</a:rPr>
              <a:t>contents of registers R1and R2 are added and the result is stored into the register R3.</a:t>
            </a:r>
            <a:endParaRPr lang="en-IN" dirty="0">
              <a:solidFill>
                <a:srgbClr val="212529"/>
              </a:solidFill>
              <a:latin typeface="Times New Roman" panose="02020603050405020304" pitchFamily="18" charset="0"/>
            </a:endParaRP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N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</a:rPr>
              <a:t>[LOC] ← [R1] - [R2] ------- contents </a:t>
            </a:r>
            <a:r>
              <a:rPr lang="en-GB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</a:rPr>
              <a:t>of the register R2 </a:t>
            </a:r>
            <a:r>
              <a:rPr lang="en-IN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</a:rPr>
              <a:t>is subtracted from register R1 and the result is stored into the memory location LOC 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747827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162F30A-893E-A844-73EB-A4D91B1CD8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CSE, ATMECE, Mysuru</a:t>
            </a:r>
            <a:endParaRPr lang="en-IN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D0E3640-386C-D571-399D-46761907F8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9CD6B-C1B8-4314-8139-E6C09BE6966B}" type="slidenum">
              <a:rPr lang="en-IN" smtClean="0"/>
              <a:t>7</a:t>
            </a:fld>
            <a:endParaRPr lang="en-IN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5E14D21-6F52-828E-E916-6613A914AA69}"/>
              </a:ext>
            </a:extLst>
          </p:cNvPr>
          <p:cNvSpPr txBox="1"/>
          <p:nvPr/>
        </p:nvSpPr>
        <p:spPr>
          <a:xfrm>
            <a:off x="1024214" y="1997839"/>
            <a:ext cx="993493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000" b="1" dirty="0">
                <a:latin typeface="+mj-lt"/>
              </a:rPr>
              <a:t>2.4.2 </a:t>
            </a:r>
            <a:r>
              <a:rPr lang="en-IN" sz="2000" b="1" i="0" dirty="0">
                <a:effectLst/>
                <a:latin typeface="+mj-lt"/>
              </a:rPr>
              <a:t>Assembly Language Notations</a:t>
            </a:r>
          </a:p>
          <a:p>
            <a:pPr algn="just"/>
            <a:endParaRPr lang="en-IN" sz="2000" b="1" dirty="0">
              <a:latin typeface="+mj-lt"/>
            </a:endParaRP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b="0" i="0" dirty="0">
                <a:solidFill>
                  <a:srgbClr val="212529"/>
                </a:solidFill>
                <a:effectLst/>
                <a:latin typeface="+mj-lt"/>
              </a:rPr>
              <a:t>Assembly language notations are another type of notations used to represent machine instructions and programs. 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b="0" i="0" dirty="0">
                <a:solidFill>
                  <a:srgbClr val="212529"/>
                </a:solidFill>
                <a:effectLst/>
                <a:latin typeface="+mj-lt"/>
              </a:rPr>
              <a:t>These notations use assembly language formats. However, register names, names of memory locations are same as that of register notations.</a:t>
            </a:r>
            <a:endParaRPr lang="en-IN" sz="2000" b="1" i="0" dirty="0">
              <a:effectLst/>
              <a:latin typeface="+mj-lt"/>
            </a:endParaRPr>
          </a:p>
          <a:p>
            <a:pPr algn="just"/>
            <a:endParaRPr lang="en-IN" sz="20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009167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010B186-DDEC-C110-2F62-A9BC811825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CSE, ATMECE, Mysuru</a:t>
            </a:r>
            <a:endParaRPr lang="en-IN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CCADFD5-EE39-2971-44CC-8EBDAF304E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9CD6B-C1B8-4314-8139-E6C09BE6966B}" type="slidenum">
              <a:rPr lang="en-IN" smtClean="0"/>
              <a:t>8</a:t>
            </a:fld>
            <a:endParaRPr lang="en-IN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76D557C-F9AC-FBD2-AB1D-4CA37285DBAA}"/>
              </a:ext>
            </a:extLst>
          </p:cNvPr>
          <p:cNvSpPr txBox="1"/>
          <p:nvPr/>
        </p:nvSpPr>
        <p:spPr>
          <a:xfrm>
            <a:off x="1006268" y="1425007"/>
            <a:ext cx="9348717" cy="25801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N" sz="2000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</a:rPr>
              <a:t>Examples: </a:t>
            </a:r>
          </a:p>
          <a:p>
            <a:pPr algn="just">
              <a:lnSpc>
                <a:spcPct val="150000"/>
              </a:lnSpc>
            </a:pPr>
            <a:endParaRPr lang="en-IN" dirty="0">
              <a:solidFill>
                <a:srgbClr val="212529"/>
              </a:solidFill>
              <a:latin typeface="Times New Roman" panose="02020603050405020304" pitchFamily="18" charset="0"/>
            </a:endParaRP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N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</a:rPr>
              <a:t>MOVE R2, R1 ------ contents of processor register R2 are transferred to processor register R1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N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</a:rPr>
              <a:t>ADD R1, R2, R3</a:t>
            </a:r>
            <a:r>
              <a:rPr lang="en-IN" dirty="0">
                <a:solidFill>
                  <a:srgbClr val="212529"/>
                </a:solidFill>
                <a:latin typeface="Times New Roman" panose="02020603050405020304" pitchFamily="18" charset="0"/>
              </a:rPr>
              <a:t> ------ </a:t>
            </a:r>
            <a:r>
              <a:rPr lang="en-GB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</a:rPr>
              <a:t>contents of processor registers R1 and R2 are added and the result is stored in the register R3</a:t>
            </a:r>
            <a:endParaRPr lang="en-IN" dirty="0">
              <a:solidFill>
                <a:srgbClr val="212529"/>
              </a:solidFill>
              <a:latin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endParaRPr lang="en-IN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33A1607-4F07-9A45-FAE3-CC62A2AA6A24}"/>
              </a:ext>
            </a:extLst>
          </p:cNvPr>
          <p:cNvSpPr txBox="1"/>
          <p:nvPr/>
        </p:nvSpPr>
        <p:spPr>
          <a:xfrm>
            <a:off x="1006268" y="4121624"/>
            <a:ext cx="9348717" cy="8732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GB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</a:rPr>
              <a:t>Note: The assembly language notations has three fields: </a:t>
            </a:r>
            <a:r>
              <a:rPr lang="en-GB" b="1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</a:rPr>
              <a:t>Operation, source and destination </a:t>
            </a:r>
            <a:r>
              <a:rPr lang="en-GB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</a:rPr>
              <a:t>having their positions from left to right.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8606255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F86CCBB-223C-9549-A91E-05B6DD36FD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CSE, ATMECE, Mysuru</a:t>
            </a:r>
            <a:endParaRPr lang="en-IN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12F724F-EB98-594C-0794-30A722AD74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9CD6B-C1B8-4314-8139-E6C09BE6966B}" type="slidenum">
              <a:rPr lang="en-IN" smtClean="0"/>
              <a:t>9</a:t>
            </a:fld>
            <a:endParaRPr lang="en-IN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AC99297-3697-5C57-9327-E642CD84271B}"/>
              </a:ext>
            </a:extLst>
          </p:cNvPr>
          <p:cNvSpPr txBox="1"/>
          <p:nvPr/>
        </p:nvSpPr>
        <p:spPr>
          <a:xfrm>
            <a:off x="795098" y="1302140"/>
            <a:ext cx="11055824" cy="45550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GB" sz="2000" b="1" dirty="0">
                <a:latin typeface="+mj-lt"/>
              </a:rPr>
              <a:t>2.4.3 </a:t>
            </a:r>
            <a:r>
              <a:rPr lang="en-IN" sz="2000" b="1" i="0" dirty="0">
                <a:effectLst/>
                <a:latin typeface="+mj-lt"/>
              </a:rPr>
              <a:t>Basic Instruction Types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b="0" i="0" dirty="0">
                <a:effectLst/>
                <a:latin typeface="+mj-lt"/>
              </a:rPr>
              <a:t>Each instruction of the CPU contain specific information fields, which are required to execute it. These information fields of instructions are called elements of instruction. </a:t>
            </a:r>
          </a:p>
          <a:p>
            <a:pPr algn="just">
              <a:lnSpc>
                <a:spcPct val="150000"/>
              </a:lnSpc>
            </a:pPr>
            <a:r>
              <a:rPr lang="en-GB" sz="2000" b="0" i="0" dirty="0">
                <a:effectLst/>
                <a:latin typeface="+mj-lt"/>
              </a:rPr>
              <a:t>These are: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b="1" i="0" dirty="0">
                <a:effectLst/>
                <a:latin typeface="Times New Roman" panose="02020603050405020304" pitchFamily="18" charset="0"/>
              </a:rPr>
              <a:t>Operation code :</a:t>
            </a:r>
            <a:r>
              <a:rPr lang="en-GB" sz="2000" b="0" i="0" dirty="0">
                <a:effectLst/>
                <a:latin typeface="Times New Roman" panose="02020603050405020304" pitchFamily="18" charset="0"/>
              </a:rPr>
              <a:t> The operation code </a:t>
            </a:r>
            <a:r>
              <a:rPr lang="en-GB" sz="2000" dirty="0">
                <a:latin typeface="Times New Roman" panose="02020603050405020304" pitchFamily="18" charset="0"/>
              </a:rPr>
              <a:t>i</a:t>
            </a:r>
            <a:r>
              <a:rPr lang="en-GB" sz="2000" b="0" i="0" dirty="0">
                <a:effectLst/>
                <a:latin typeface="Times New Roman" panose="02020603050405020304" pitchFamily="18" charset="0"/>
              </a:rPr>
              <a:t>n the instruction specifies the operation to be performed. 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b="1" i="0" dirty="0">
                <a:effectLst/>
                <a:latin typeface="Times New Roman" panose="02020603050405020304" pitchFamily="18" charset="0"/>
              </a:rPr>
              <a:t>Source / Destination operand:</a:t>
            </a:r>
            <a:r>
              <a:rPr lang="en-GB" sz="2000" b="0" i="0" dirty="0">
                <a:effectLst/>
                <a:latin typeface="Times New Roman" panose="02020603050405020304" pitchFamily="18" charset="0"/>
              </a:rPr>
              <a:t> The source/destination operand field specifies the source/destination operand for the instruction.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b="1" i="0" dirty="0">
                <a:effectLst/>
                <a:latin typeface="Times New Roman" panose="02020603050405020304" pitchFamily="18" charset="0"/>
              </a:rPr>
              <a:t>Next instruction address:</a:t>
            </a:r>
            <a:r>
              <a:rPr lang="en-GB" sz="2000" b="0" i="0" dirty="0">
                <a:effectLst/>
                <a:latin typeface="Times New Roman" panose="02020603050405020304" pitchFamily="18" charset="0"/>
              </a:rPr>
              <a:t> The next instruction address tells the CPU from where to fetch the next instruction after completion of execution of current instruction.</a:t>
            </a:r>
            <a:endParaRPr lang="en-IN" sz="2000" b="0" i="0" dirty="0">
              <a:effectLst/>
              <a:latin typeface="+mj-lt"/>
            </a:endParaRPr>
          </a:p>
          <a:p>
            <a:pPr algn="just"/>
            <a:endParaRPr lang="en-IN" sz="2000" b="1" i="0" dirty="0">
              <a:effectLst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7674465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PPRESENTATIONGUID" val="fd333690-d1c4-4691-ad6c-7ef607921f92"/>
  <p:tag name="TPVERSION" val="8"/>
  <p:tag name="TPFULLVERSION" val="8.2.0.11"/>
  <p:tag name="PPTVERSION" val="16"/>
  <p:tag name="TPOS" val="2"/>
  <p:tag name="TPLASTSAVEVERSION" val="6.2 PC"/>
</p:tagLst>
</file>

<file path=ppt/theme/theme1.xml><?xml version="1.0" encoding="utf-8"?>
<a:theme xmlns:a="http://schemas.openxmlformats.org/drawingml/2006/main" name="PPT_Module 5_Pyth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imes New Roman-Arial">
      <a:maj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RSC_MEETING_PPT</Template>
  <TotalTime>3151</TotalTime>
  <Words>2428</Words>
  <Application>Microsoft Office PowerPoint</Application>
  <PresentationFormat>Widescreen</PresentationFormat>
  <Paragraphs>274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4" baseType="lpstr">
      <vt:lpstr>Aptos</vt:lpstr>
      <vt:lpstr>Arial</vt:lpstr>
      <vt:lpstr>Times New Roman</vt:lpstr>
      <vt:lpstr>PPT_Module 5_Python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</dc:title>
  <dc:creator>KAVYASHREE E D</dc:creator>
  <cp:lastModifiedBy>BHAVYA DECHAMMA KS</cp:lastModifiedBy>
  <cp:revision>208</cp:revision>
  <dcterms:created xsi:type="dcterms:W3CDTF">2025-06-24T09:04:55Z</dcterms:created>
  <dcterms:modified xsi:type="dcterms:W3CDTF">2025-12-05T09:38:37Z</dcterms:modified>
</cp:coreProperties>
</file>